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7"/>
  </p:notesMasterIdLst>
  <p:handoutMasterIdLst>
    <p:handoutMasterId r:id="rId28"/>
  </p:handoutMasterIdLst>
  <p:sldIdLst>
    <p:sldId id="703" r:id="rId2"/>
    <p:sldId id="865" r:id="rId3"/>
    <p:sldId id="866" r:id="rId4"/>
    <p:sldId id="868" r:id="rId5"/>
    <p:sldId id="870" r:id="rId6"/>
    <p:sldId id="871" r:id="rId7"/>
    <p:sldId id="873" r:id="rId8"/>
    <p:sldId id="872" r:id="rId9"/>
    <p:sldId id="881" r:id="rId10"/>
    <p:sldId id="876" r:id="rId11"/>
    <p:sldId id="875" r:id="rId12"/>
    <p:sldId id="877" r:id="rId13"/>
    <p:sldId id="882" r:id="rId14"/>
    <p:sldId id="884" r:id="rId15"/>
    <p:sldId id="885" r:id="rId16"/>
    <p:sldId id="878" r:id="rId17"/>
    <p:sldId id="879" r:id="rId18"/>
    <p:sldId id="698" r:id="rId19"/>
    <p:sldId id="864" r:id="rId20"/>
    <p:sldId id="847" r:id="rId21"/>
    <p:sldId id="863" r:id="rId22"/>
    <p:sldId id="869" r:id="rId23"/>
    <p:sldId id="874" r:id="rId24"/>
    <p:sldId id="886" r:id="rId25"/>
    <p:sldId id="887" r:id="rId26"/>
  </p:sldIdLst>
  <p:sldSz cx="9144000" cy="6858000" type="screen4x3"/>
  <p:notesSz cx="6781800" cy="9918700"/>
  <p:custShowLst>
    <p:custShow name="Custom Show 1" id="0">
      <p:sldLst>
        <p:sld r:id="rId2"/>
        <p:sld r:id="rId19"/>
      </p:sldLst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399FF"/>
    <a:srgbClr val="0000FF"/>
    <a:srgbClr val="FF0000"/>
    <a:srgbClr val="C222B7"/>
    <a:srgbClr val="03787B"/>
    <a:srgbClr val="21535D"/>
    <a:srgbClr val="6B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042" autoAdjust="0"/>
    <p:restoredTop sz="98451" autoAdjust="0"/>
  </p:normalViewPr>
  <p:slideViewPr>
    <p:cSldViewPr>
      <p:cViewPr varScale="1">
        <p:scale>
          <a:sx n="81" d="100"/>
          <a:sy n="81" d="100"/>
        </p:scale>
        <p:origin x="166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77025F60-F384-4B28-ACB2-344C32214684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58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defTabSz="917575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76" tIns="45889" rIns="91776" bIns="45889" numCol="1" anchor="b" anchorCtr="0" compatLnSpc="1">
            <a:prstTxWarp prst="textNoShape">
              <a:avLst/>
            </a:prstTxWarp>
          </a:bodyPr>
          <a:lstStyle>
            <a:lvl1pPr algn="r" defTabSz="917575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12FDBDA1-629B-4221-9C71-534B9A5467E2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3271-EEAC-419A-A94B-CB9BD326625A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5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3CFB-C14D-47F2-937C-B4B6DC992F2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A03E-C568-419E-87AD-1B273C51086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4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2FC4-47B1-42BD-B887-F144A367C7F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0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A174C-FB69-4887-BD77-3A007DCBFBE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F0E8-7F57-4E5C-B31D-688105254770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6AA3-6513-405E-9463-DFF72932EB95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0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D39-D51F-429E-BD6E-BDB7AC06DF41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9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61844-A653-4D2C-8315-A2D973228DE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6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3225-EAAA-4280-830E-EA51A8449DF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384A8-8671-4DAC-97CF-7D20F26D0C4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D739C5BF-DBFA-4737-B6DD-FDCFC60ADFD0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457200"/>
            <a:ext cx="7924800" cy="1470025"/>
          </a:xfrm>
        </p:spPr>
        <p:txBody>
          <a:bodyPr/>
          <a:lstStyle/>
          <a:p>
            <a:r>
              <a:rPr lang="en-US" sz="4000" b="1" dirty="0">
                <a:solidFill>
                  <a:srgbClr val="C222B7"/>
                </a:solidFill>
                <a:latin typeface="Comic Sans MS" pitchFamily="66" charset="0"/>
              </a:rPr>
              <a:t>On Distance </a:t>
            </a:r>
            <a:r>
              <a:rPr lang="en-US" sz="4000" b="1" dirty="0" smtClean="0">
                <a:solidFill>
                  <a:srgbClr val="C222B7"/>
                </a:solidFill>
                <a:latin typeface="Comic Sans MS" pitchFamily="66" charset="0"/>
              </a:rPr>
              <a:t>Approximation </a:t>
            </a:r>
            <a:br>
              <a:rPr lang="en-US" sz="4000" b="1" dirty="0" smtClean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4000" b="1" dirty="0" smtClean="0">
                <a:solidFill>
                  <a:srgbClr val="C222B7"/>
                </a:solidFill>
                <a:latin typeface="Comic Sans MS" pitchFamily="66" charset="0"/>
              </a:rPr>
              <a:t>for Graph Properties</a:t>
            </a:r>
            <a:endParaRPr lang="en-US" sz="40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419100" y="2286000"/>
            <a:ext cx="8001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Dana Ron </a:t>
            </a:r>
            <a:r>
              <a:rPr 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Tel-Aviv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</a:t>
            </a:r>
          </a:p>
          <a:p>
            <a:pPr algn="ctr" rtl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  <a:ea typeface="굴림" pitchFamily="50" charset="-127"/>
                <a:cs typeface="Arial" charset="0"/>
              </a:rPr>
              <a:t>J</a:t>
            </a:r>
            <a:r>
              <a:rPr lang="en-US" sz="3200" b="1" smtClean="0">
                <a:latin typeface="Comic Sans MS" pitchFamily="66" charset="0"/>
                <a:ea typeface="굴림" pitchFamily="50" charset="-127"/>
                <a:cs typeface="Arial" charset="0"/>
              </a:rPr>
              <a:t>oint </a:t>
            </a:r>
            <a:r>
              <a:rPr lang="en-US" sz="32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work with 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Nimrod Fiat</a:t>
            </a:r>
            <a:endParaRPr lang="en-US" sz="32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45720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  <a:ea typeface="굴림" pitchFamily="50" charset="-127"/>
                <a:cs typeface="Arial" charset="0"/>
              </a:rPr>
              <a:t>Simons </a:t>
            </a: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program on </a:t>
            </a:r>
            <a: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Probability</a:t>
            </a:r>
            <a:r>
              <a:rPr lang="en-US" sz="2800" b="1" dirty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, Geometry, </a:t>
            </a:r>
            <a: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and </a:t>
            </a:r>
            <a:r>
              <a:rPr lang="en-US" sz="2800" b="1" dirty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Computation </a:t>
            </a:r>
            <a: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in </a:t>
            </a:r>
            <a:r>
              <a:rPr lang="en-US" sz="2800" b="1" dirty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High </a:t>
            </a:r>
            <a:r>
              <a:rPr lang="en-US" sz="2800" b="1" dirty="0" smtClean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Dimensions </a:t>
            </a: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September </a:t>
            </a:r>
            <a:r>
              <a:rPr lang="en-US" sz="2800" b="1" dirty="0">
                <a:latin typeface="Comic Sans MS" pitchFamily="66" charset="0"/>
                <a:ea typeface="굴림" pitchFamily="50" charset="-127"/>
                <a:cs typeface="Arial" charset="0"/>
              </a:rPr>
              <a:t>2020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890458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Semi-Homogeneous Partition Properties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Nakar,Ron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]</a:t>
            </a:r>
            <a:endParaRPr lang="en-US" altLang="he-IL" sz="2400" dirty="0">
              <a:solidFill>
                <a:schemeClr val="bg2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47097" y="1011358"/>
            <a:ext cx="8504838" cy="236988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Each property in this family defined by integer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and symmetric function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: [k]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[k]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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{0,1,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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}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G=(V,E)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has corresponding property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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partition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…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, </a:t>
            </a:r>
          </a:p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  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)=0,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no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edges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btwn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j</a:t>
            </a:r>
            <a:endParaRPr lang="en-US" altLang="en-US" sz="2400" b="1" dirty="0" smtClean="0">
              <a:solidFill>
                <a:srgbClr val="0000FF"/>
              </a:solidFill>
              <a:latin typeface="Comic Sans MS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 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)=1,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all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edges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btwn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j</a:t>
            </a:r>
            <a:endParaRPr lang="en-US" altLang="en-US" sz="2400" b="1" dirty="0">
              <a:solidFill>
                <a:srgbClr val="0000FF"/>
              </a:solidFill>
              <a:latin typeface="Comic Sans MS" pitchFamily="66" charset="0"/>
              <a:sym typeface="Symbol" panose="05050102010706020507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280" y="4030842"/>
            <a:ext cx="8873897" cy="12618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Lemma.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Every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8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IL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has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b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with query complexity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,log k). 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(Follows 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from </a:t>
            </a:r>
            <a:r>
              <a:rPr lang="en-US" altLang="en-US" sz="2400" dirty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[</a:t>
            </a:r>
            <a:r>
              <a:rPr lang="en-US" altLang="en-US" sz="2400" dirty="0" err="1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Andersson</a:t>
            </a:r>
            <a:r>
              <a:rPr lang="en-US" altLang="en-US" sz="2400" dirty="0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Engerbretsen</a:t>
            </a:r>
            <a:r>
              <a:rPr lang="en-US" altLang="en-US" sz="2400" dirty="0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]</a:t>
            </a:r>
            <a:r>
              <a:rPr lang="en-US" altLang="en-US" sz="2400" dirty="0" smtClean="0">
                <a:latin typeface="Comic Sans MS" pitchFamily="66" charset="0"/>
                <a:sym typeface="Symbol" panose="05050102010706020507" pitchFamily="18" charset="2"/>
              </a:rPr>
              <a:t>)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1733" y="5279719"/>
            <a:ext cx="8938820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Corollary.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If property has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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4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, 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has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with query complexity </a:t>
            </a:r>
            <a:b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poly(1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,log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),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log|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)|). 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206449" y="3435543"/>
            <a:ext cx="562802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Denote family by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endParaRPr lang="en-US" altLang="en-US" sz="28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34219" y="2514600"/>
            <a:ext cx="1881181" cy="2229698"/>
            <a:chOff x="7042319" y="2514600"/>
            <a:chExt cx="1759068" cy="2229698"/>
          </a:xfrm>
        </p:grpSpPr>
        <p:grpSp>
          <p:nvGrpSpPr>
            <p:cNvPr id="2" name="Group 1"/>
            <p:cNvGrpSpPr/>
            <p:nvPr/>
          </p:nvGrpSpPr>
          <p:grpSpPr>
            <a:xfrm>
              <a:off x="7042319" y="2514600"/>
              <a:ext cx="1759068" cy="1828800"/>
              <a:chOff x="4521998" y="3311914"/>
              <a:chExt cx="1461452" cy="1334028"/>
            </a:xfrm>
          </p:grpSpPr>
          <p:sp>
            <p:nvSpPr>
              <p:cNvPr id="29" name="Rectangle 28"/>
              <p:cNvSpPr/>
              <p:nvPr/>
            </p:nvSpPr>
            <p:spPr bwMode="auto">
              <a:xfrm rot="3670716">
                <a:off x="4715070" y="4044853"/>
                <a:ext cx="612911" cy="262685"/>
              </a:xfrm>
              <a:prstGeom prst="rect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 rot="5400000">
                <a:off x="5062120" y="3411539"/>
                <a:ext cx="281935" cy="691252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4613046" y="3559852"/>
                <a:ext cx="414340" cy="463184"/>
              </a:xfrm>
              <a:prstGeom prst="ellipse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 rot="2158164">
                <a:off x="5283087" y="3911179"/>
                <a:ext cx="304800" cy="407242"/>
              </a:xfrm>
              <a:prstGeom prst="rect">
                <a:avLst/>
              </a:prstGeom>
              <a:pattFill prst="dashUpDiag">
                <a:fgClr>
                  <a:schemeClr val="bg2"/>
                </a:fgClr>
                <a:bgClr>
                  <a:schemeClr val="bg1"/>
                </a:bgClr>
              </a:patt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5432630" y="3575416"/>
                <a:ext cx="414340" cy="463184"/>
              </a:xfrm>
              <a:prstGeom prst="ellipse">
                <a:avLst/>
              </a:prstGeom>
              <a:pattFill prst="smGrid">
                <a:fgClr>
                  <a:schemeClr val="bg2"/>
                </a:fgClr>
                <a:bgClr>
                  <a:schemeClr val="bg1"/>
                </a:bgClr>
              </a:patt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5018290" y="4182758"/>
                <a:ext cx="414340" cy="463184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521998" y="331191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V</a:t>
                </a:r>
                <a:r>
                  <a:rPr lang="en-US" altLang="en-US" b="1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1</a:t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548716" y="3311914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 smtClean="0">
                    <a:solidFill>
                      <a:srgbClr val="0000FF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V</a:t>
                </a:r>
                <a:r>
                  <a:rPr lang="en-US" altLang="en-US" b="1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Symbol" panose="05050102010706020507" pitchFamily="18" charset="2"/>
                  </a:rPr>
                  <a:t>3</a:t>
                </a:r>
                <a:endParaRPr lang="en-US" dirty="0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7722977" y="4374966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1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V</a:t>
              </a:r>
              <a:r>
                <a:rPr lang="en-US" altLang="en-US" b="1" baseline="-25000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653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949016"/>
            <a:ext cx="89916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Fact.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graph is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iff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it consists of disjoint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cliques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724400" y="1981200"/>
            <a:ext cx="381000" cy="381000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029200" y="1524000"/>
            <a:ext cx="685800" cy="504825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76674" y="1524000"/>
            <a:ext cx="695325" cy="352427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638800" y="1981200"/>
            <a:ext cx="295275" cy="304801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62260" y="1600200"/>
            <a:ext cx="414340" cy="463184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38600" y="1981200"/>
            <a:ext cx="419101" cy="400049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81375" y="1905000"/>
            <a:ext cx="381000" cy="381000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53200" y="513712"/>
            <a:ext cx="814104" cy="109367"/>
            <a:chOff x="5389896" y="4377965"/>
            <a:chExt cx="814104" cy="109367"/>
          </a:xfrm>
        </p:grpSpPr>
        <p:sp>
          <p:nvSpPr>
            <p:cNvPr id="14" name="Oval 13"/>
            <p:cNvSpPr/>
            <p:nvPr/>
          </p:nvSpPr>
          <p:spPr bwMode="auto">
            <a:xfrm>
              <a:off x="5389896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736792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09600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5497896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830611" y="4431845"/>
              <a:ext cx="277293" cy="1111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52400" y="2362200"/>
            <a:ext cx="8763000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Claim.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 has an 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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4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30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where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+1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(and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|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)|=1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).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3933" y="3352800"/>
            <a:ext cx="8991600" cy="236988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Proof: 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-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Consider property </a:t>
            </a:r>
            <a:r>
              <a:rPr lang="en-US" altLang="en-US" sz="2400" b="1" dirty="0" err="1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defined by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disjoint cliques and an independent set. 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400" b="1" baseline="30000" dirty="0" err="1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30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)={</a:t>
            </a:r>
            <a:r>
              <a:rPr lang="en-US" altLang="en-US" sz="2400" b="1" dirty="0" err="1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}</a:t>
            </a:r>
            <a:endParaRPr lang="en-US" altLang="en-US" sz="2400" b="1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Every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-free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is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-close to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G’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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 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Take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largest cliques and remove all other edges.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Clearly, every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G’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52400" y="5715000"/>
            <a:ext cx="89916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IL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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(by “cover corollary”):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 has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poly(1/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-query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alg.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2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0" y="759736"/>
            <a:ext cx="89154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Fact: 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A graph is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iff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it has a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co-tree.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endParaRPr lang="en-US" altLang="en-US" sz="2400" b="1" dirty="0" smtClean="0">
              <a:solidFill>
                <a:srgbClr val="3399FF"/>
              </a:solidFill>
              <a:latin typeface="Comic Sans MS" pitchFamily="66" charset="0"/>
              <a:sym typeface="Symbol" panose="05050102010706020507" pitchFamily="18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24600" y="513712"/>
            <a:ext cx="1139280" cy="109367"/>
            <a:chOff x="5983800" y="4377965"/>
            <a:chExt cx="1139280" cy="109367"/>
          </a:xfrm>
        </p:grpSpPr>
        <p:sp>
          <p:nvSpPr>
            <p:cNvPr id="6" name="Oval 5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Oval 10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193592"/>
            <a:ext cx="8915400" cy="267765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Def: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Co-Tree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a graph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is a binary tree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s.t.</a:t>
            </a:r>
            <a:endParaRPr lang="en-US" altLang="en-US" sz="2400" b="1" dirty="0" smtClean="0">
              <a:latin typeface="Comic Sans MS" pitchFamily="66" charset="0"/>
              <a:sym typeface="Symbol" panose="05050102010706020507" pitchFamily="18" charset="2"/>
            </a:endParaRPr>
          </a:p>
          <a:p>
            <a:pPr marL="457200" indent="-457200" eaLnBrk="0" hangingPunct="0">
              <a:buAutoNum type="arabicParenBoth"/>
            </a:pP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There is a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1-1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correspondence between the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leaves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the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vertices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marL="457200" indent="-457200" eaLnBrk="0" hangingPunct="0">
              <a:buAutoNum type="arabicParenBoth"/>
            </a:pP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Each internal node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corresponds to a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cut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,U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of a subset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U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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where:</a:t>
            </a:r>
          </a:p>
          <a:p>
            <a:pPr eaLnBrk="0" hangingPunct="0"/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   - 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E(U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,U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either empty or full (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homogeneous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)</a:t>
            </a:r>
          </a:p>
          <a:p>
            <a:pPr eaLnBrk="0" hangingPunct="0"/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   -  Leaves of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left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/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right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child 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corr. to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/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U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8290087" y="4697133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9" name="Oval 38"/>
          <p:cNvSpPr/>
          <p:nvPr/>
        </p:nvSpPr>
        <p:spPr>
          <a:xfrm>
            <a:off x="8310112" y="5406812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0" name="Oval 39"/>
          <p:cNvSpPr/>
          <p:nvPr/>
        </p:nvSpPr>
        <p:spPr>
          <a:xfrm>
            <a:off x="5959675" y="6190527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41" name="Oval 40"/>
          <p:cNvSpPr/>
          <p:nvPr/>
        </p:nvSpPr>
        <p:spPr>
          <a:xfrm>
            <a:off x="6786860" y="6162572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2" name="Oval 41"/>
          <p:cNvSpPr/>
          <p:nvPr/>
        </p:nvSpPr>
        <p:spPr>
          <a:xfrm>
            <a:off x="5252824" y="4818610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5272850" y="5528288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6294172" y="4038600"/>
            <a:ext cx="254266" cy="2446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45" name="Straight Connector 44"/>
          <p:cNvCxnSpPr>
            <a:stCxn id="44" idx="6"/>
            <a:endCxn id="38" idx="1"/>
          </p:cNvCxnSpPr>
          <p:nvPr/>
        </p:nvCxnSpPr>
        <p:spPr>
          <a:xfrm>
            <a:off x="6548438" y="4160950"/>
            <a:ext cx="1778885" cy="572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4" idx="5"/>
            <a:endCxn id="39" idx="0"/>
          </p:cNvCxnSpPr>
          <p:nvPr/>
        </p:nvCxnSpPr>
        <p:spPr>
          <a:xfrm>
            <a:off x="6511202" y="4247464"/>
            <a:ext cx="1926044" cy="1159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6"/>
            <a:endCxn id="38" idx="2"/>
          </p:cNvCxnSpPr>
          <p:nvPr/>
        </p:nvCxnSpPr>
        <p:spPr>
          <a:xfrm flipV="1">
            <a:off x="5507090" y="4819483"/>
            <a:ext cx="2782998" cy="121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6"/>
            <a:endCxn id="39" idx="1"/>
          </p:cNvCxnSpPr>
          <p:nvPr/>
        </p:nvCxnSpPr>
        <p:spPr>
          <a:xfrm>
            <a:off x="5507090" y="4940961"/>
            <a:ext cx="2840259" cy="501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3" idx="6"/>
            <a:endCxn id="38" idx="3"/>
          </p:cNvCxnSpPr>
          <p:nvPr/>
        </p:nvCxnSpPr>
        <p:spPr>
          <a:xfrm flipV="1">
            <a:off x="5527116" y="4905997"/>
            <a:ext cx="2800207" cy="744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6"/>
            <a:endCxn id="39" idx="2"/>
          </p:cNvCxnSpPr>
          <p:nvPr/>
        </p:nvCxnSpPr>
        <p:spPr>
          <a:xfrm flipV="1">
            <a:off x="5527116" y="5529161"/>
            <a:ext cx="2782998" cy="121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9" idx="3"/>
            <a:endCxn id="41" idx="7"/>
          </p:cNvCxnSpPr>
          <p:nvPr/>
        </p:nvCxnSpPr>
        <p:spPr>
          <a:xfrm flipH="1">
            <a:off x="7003890" y="5615676"/>
            <a:ext cx="1343458" cy="582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40" idx="6"/>
          </p:cNvCxnSpPr>
          <p:nvPr/>
        </p:nvCxnSpPr>
        <p:spPr>
          <a:xfrm flipH="1">
            <a:off x="6213941" y="5464290"/>
            <a:ext cx="2096171" cy="848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0" idx="6"/>
          </p:cNvCxnSpPr>
          <p:nvPr/>
        </p:nvCxnSpPr>
        <p:spPr>
          <a:xfrm flipH="1">
            <a:off x="6213941" y="6284922"/>
            <a:ext cx="572919" cy="2795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3" idx="0"/>
          </p:cNvCxnSpPr>
          <p:nvPr/>
        </p:nvCxnSpPr>
        <p:spPr>
          <a:xfrm>
            <a:off x="5379957" y="5063309"/>
            <a:ext cx="20026" cy="464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474224" y="4038600"/>
            <a:ext cx="0" cy="2471943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74224" y="5191803"/>
            <a:ext cx="1288776" cy="0"/>
          </a:xfrm>
          <a:prstGeom prst="line">
            <a:avLst/>
          </a:prstGeom>
          <a:ln w="254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96992" y="4583213"/>
            <a:ext cx="2277232" cy="20391"/>
          </a:xfrm>
          <a:prstGeom prst="line">
            <a:avLst/>
          </a:prstGeom>
          <a:ln w="254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35882" y="5604070"/>
            <a:ext cx="2166347" cy="716819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 flipV="1">
            <a:off x="4708315" y="4818611"/>
            <a:ext cx="1625592" cy="1108409"/>
          </a:xfrm>
          <a:prstGeom prst="line">
            <a:avLst/>
          </a:prstGeom>
          <a:ln w="28575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8" idx="3"/>
            <a:endCxn id="40" idx="7"/>
          </p:cNvCxnSpPr>
          <p:nvPr/>
        </p:nvCxnSpPr>
        <p:spPr>
          <a:xfrm flipH="1">
            <a:off x="6176705" y="4905997"/>
            <a:ext cx="2150618" cy="1320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920509" y="4915496"/>
            <a:ext cx="1414527" cy="1285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524299" y="5913242"/>
            <a:ext cx="255198" cy="597301"/>
          </a:xfrm>
          <a:prstGeom prst="line">
            <a:avLst/>
          </a:prstGeom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956419" y="4182271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655787" y="4629169"/>
            <a:ext cx="293338" cy="241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4362" y="4557790"/>
            <a:ext cx="293338" cy="2419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69" name="Straight Connector 68"/>
          <p:cNvCxnSpPr>
            <a:stCxn id="66" idx="1"/>
            <a:endCxn id="68" idx="0"/>
          </p:cNvCxnSpPr>
          <p:nvPr/>
        </p:nvCxnSpPr>
        <p:spPr>
          <a:xfrm flipH="1">
            <a:off x="2361031" y="4303233"/>
            <a:ext cx="595388" cy="254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6" idx="3"/>
            <a:endCxn id="67" idx="0"/>
          </p:cNvCxnSpPr>
          <p:nvPr/>
        </p:nvCxnSpPr>
        <p:spPr>
          <a:xfrm>
            <a:off x="3249757" y="4303233"/>
            <a:ext cx="552699" cy="325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7" idx="2"/>
          </p:cNvCxnSpPr>
          <p:nvPr/>
        </p:nvCxnSpPr>
        <p:spPr>
          <a:xfrm>
            <a:off x="3802456" y="4871093"/>
            <a:ext cx="255962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2"/>
          </p:cNvCxnSpPr>
          <p:nvPr/>
        </p:nvCxnSpPr>
        <p:spPr>
          <a:xfrm flipH="1">
            <a:off x="3575001" y="4871093"/>
            <a:ext cx="227456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927294" y="5143922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4" name="Oval 73"/>
          <p:cNvSpPr/>
          <p:nvPr/>
        </p:nvSpPr>
        <p:spPr>
          <a:xfrm>
            <a:off x="3420547" y="5143922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70785" y="5483108"/>
            <a:ext cx="293338" cy="2419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495485" y="5483108"/>
            <a:ext cx="293338" cy="2419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7" name="Straight Connector 76"/>
          <p:cNvCxnSpPr>
            <a:endCxn id="76" idx="0"/>
          </p:cNvCxnSpPr>
          <p:nvPr/>
        </p:nvCxnSpPr>
        <p:spPr>
          <a:xfrm>
            <a:off x="1365806" y="5195970"/>
            <a:ext cx="276349" cy="287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5" idx="0"/>
          </p:cNvCxnSpPr>
          <p:nvPr/>
        </p:nvCxnSpPr>
        <p:spPr>
          <a:xfrm flipH="1">
            <a:off x="717454" y="5200166"/>
            <a:ext cx="681648" cy="28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97500" y="5722676"/>
            <a:ext cx="255962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70045" y="5722676"/>
            <a:ext cx="227456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822338" y="5995505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2" name="Oval 81"/>
          <p:cNvSpPr/>
          <p:nvPr/>
        </p:nvSpPr>
        <p:spPr>
          <a:xfrm>
            <a:off x="315591" y="5995505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649700" y="5753592"/>
            <a:ext cx="255962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422244" y="5753592"/>
            <a:ext cx="227456" cy="273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1774538" y="6026421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86" name="Oval 85"/>
          <p:cNvSpPr/>
          <p:nvPr/>
        </p:nvSpPr>
        <p:spPr>
          <a:xfrm>
            <a:off x="1267790" y="6026421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87" name="Straight Connector 86"/>
          <p:cNvCxnSpPr>
            <a:stCxn id="68" idx="2"/>
          </p:cNvCxnSpPr>
          <p:nvPr/>
        </p:nvCxnSpPr>
        <p:spPr>
          <a:xfrm>
            <a:off x="2361031" y="4799714"/>
            <a:ext cx="273030" cy="296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2537973" y="5083664"/>
            <a:ext cx="262249" cy="267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206476" y="4953421"/>
            <a:ext cx="327276" cy="2668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90" name="Straight Connector 89"/>
          <p:cNvCxnSpPr>
            <a:stCxn id="89" idx="0"/>
            <a:endCxn id="68" idx="2"/>
          </p:cNvCxnSpPr>
          <p:nvPr/>
        </p:nvCxnSpPr>
        <p:spPr>
          <a:xfrm flipV="1">
            <a:off x="1370114" y="4799714"/>
            <a:ext cx="990917" cy="153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8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1" grpId="0" animBg="1"/>
      <p:bldP spid="82" grpId="0" animBg="1"/>
      <p:bldP spid="85" grpId="0" animBg="1"/>
      <p:bldP spid="86" grpId="0" animBg="1"/>
      <p:bldP spid="88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 bwMode="auto">
          <a:xfrm rot="3670716">
            <a:off x="4715070" y="4044853"/>
            <a:ext cx="612911" cy="262685"/>
          </a:xfrm>
          <a:prstGeom prst="rect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 rot="5400000">
            <a:off x="5108484" y="3427989"/>
            <a:ext cx="299129" cy="645236"/>
          </a:xfrm>
          <a:prstGeom prst="rect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251850" y="5138329"/>
            <a:ext cx="87588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Lemma.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each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 graph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G=(V,E)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there is a graph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G’=(V,E’)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(G,G’)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</a:t>
            </a:r>
            <a:endParaRPr lang="en-US" altLang="en-US" sz="2400" b="1" dirty="0" smtClean="0">
              <a:solidFill>
                <a:srgbClr val="0000FF"/>
              </a:solidFill>
              <a:latin typeface="Comic Sans MS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has a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k(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homogeneous</a:t>
            </a:r>
            <a:r>
              <a:rPr lang="en-US" altLang="en-US" sz="2400" b="1" dirty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O(1/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). 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513712"/>
            <a:ext cx="1139280" cy="109367"/>
            <a:chOff x="5983800" y="4377965"/>
            <a:chExt cx="1139280" cy="109367"/>
          </a:xfrm>
        </p:grpSpPr>
        <p:sp>
          <p:nvSpPr>
            <p:cNvPr id="5" name="Oval 4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Oval 9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15442" y="905126"/>
            <a:ext cx="8795208" cy="236988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Observation. </a:t>
            </a:r>
            <a:r>
              <a:rPr lang="en-US" altLang="en-US" sz="2400" b="1" u="sng" dirty="0" smtClean="0">
                <a:latin typeface="Comic Sans MS" pitchFamily="66" charset="0"/>
                <a:sym typeface="Symbol" panose="05050102010706020507" pitchFamily="18" charset="2"/>
              </a:rPr>
              <a:t>Suppose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has a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with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set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S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of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k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internal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nodes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which the following holds.</a:t>
            </a:r>
          </a:p>
          <a:p>
            <a:pPr marL="342900" indent="-342900" eaLnBrk="0" hangingPunct="0">
              <a:buFontTx/>
              <a:buChar char="-"/>
            </a:pP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Each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leaf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descends from some node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;</a:t>
            </a:r>
          </a:p>
          <a:p>
            <a:pPr marL="342900" indent="-342900" eaLnBrk="0" hangingPunct="0">
              <a:buFontTx/>
              <a:buChar char="-"/>
            </a:pP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each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S,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every descendent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is of same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type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x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Then,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8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some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800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IL" altLang="en-US" sz="28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1009675" name="Group 1009674"/>
          <p:cNvGrpSpPr/>
          <p:nvPr/>
        </p:nvGrpSpPr>
        <p:grpSpPr>
          <a:xfrm>
            <a:off x="6432600" y="2800030"/>
            <a:ext cx="2330400" cy="1870758"/>
            <a:chOff x="6670656" y="2971800"/>
            <a:chExt cx="2330400" cy="1870758"/>
          </a:xfrm>
        </p:grpSpPr>
        <p:sp>
          <p:nvSpPr>
            <p:cNvPr id="14" name="Rectangle 13"/>
            <p:cNvSpPr/>
            <p:nvPr/>
          </p:nvSpPr>
          <p:spPr>
            <a:xfrm>
              <a:off x="7502601" y="2971800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01000" y="3320186"/>
              <a:ext cx="414564" cy="493819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7707662" y="3902074"/>
              <a:ext cx="293338" cy="2419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38035" y="3434553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479118" y="3885198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6" name="Straight Connector 15"/>
            <p:cNvCxnSpPr>
              <a:endCxn id="21" idx="0"/>
            </p:cNvCxnSpPr>
            <p:nvPr/>
          </p:nvCxnSpPr>
          <p:spPr bwMode="auto">
            <a:xfrm flipH="1">
              <a:off x="7084704" y="3092762"/>
              <a:ext cx="417897" cy="3417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795939" y="3092762"/>
              <a:ext cx="395954" cy="300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endCxn id="20" idx="0"/>
            </p:cNvCxnSpPr>
            <p:nvPr/>
          </p:nvCxnSpPr>
          <p:spPr bwMode="auto">
            <a:xfrm flipH="1">
              <a:off x="7854331" y="3572759"/>
              <a:ext cx="196160" cy="3293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9664" name="Straight Connector 1009663"/>
            <p:cNvCxnSpPr>
              <a:endCxn id="22" idx="0"/>
            </p:cNvCxnSpPr>
            <p:nvPr/>
          </p:nvCxnSpPr>
          <p:spPr bwMode="auto">
            <a:xfrm>
              <a:off x="8373388" y="3527712"/>
              <a:ext cx="252399" cy="35748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9672" name="Isosceles Triangle 1009671"/>
            <p:cNvSpPr/>
            <p:nvPr/>
          </p:nvSpPr>
          <p:spPr bwMode="auto">
            <a:xfrm>
              <a:off x="6670656" y="3678091"/>
              <a:ext cx="735258" cy="843951"/>
            </a:xfrm>
            <a:prstGeom prst="triangl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Isosceles Triangle 40"/>
            <p:cNvSpPr/>
            <p:nvPr/>
          </p:nvSpPr>
          <p:spPr bwMode="auto">
            <a:xfrm>
              <a:off x="7512937" y="4149814"/>
              <a:ext cx="640463" cy="692744"/>
            </a:xfrm>
            <a:prstGeom prst="triangle">
              <a:avLst/>
            </a:prstGeom>
            <a:solidFill>
              <a:srgbClr val="00B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884932" y="4101531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Isosceles Triangle 42"/>
            <p:cNvSpPr/>
            <p:nvPr/>
          </p:nvSpPr>
          <p:spPr bwMode="auto">
            <a:xfrm>
              <a:off x="8315256" y="4134170"/>
              <a:ext cx="685800" cy="706662"/>
            </a:xfrm>
            <a:prstGeom prst="triangl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43856" y="4515170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05656" y="4502425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sp>
        <p:nvSpPr>
          <p:cNvPr id="69" name="Oval 68"/>
          <p:cNvSpPr/>
          <p:nvPr/>
        </p:nvSpPr>
        <p:spPr bwMode="auto">
          <a:xfrm>
            <a:off x="4613046" y="3559852"/>
            <a:ext cx="414340" cy="463184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74" name="Rectangle 1009673"/>
          <p:cNvSpPr/>
          <p:nvPr/>
        </p:nvSpPr>
        <p:spPr bwMode="auto">
          <a:xfrm rot="2158164">
            <a:off x="5283087" y="3911179"/>
            <a:ext cx="304800" cy="40724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5432630" y="3575416"/>
            <a:ext cx="414340" cy="463184"/>
          </a:xfrm>
          <a:prstGeom prst="ellipse">
            <a:avLst/>
          </a:prstGeom>
          <a:pattFill prst="smGrid">
            <a:fgClr>
              <a:schemeClr val="bg2"/>
            </a:fgClr>
            <a:bgClr>
              <a:schemeClr val="bg1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018290" y="4182758"/>
            <a:ext cx="414340" cy="463184"/>
          </a:xfrm>
          <a:prstGeom prst="ellipse">
            <a:avLst/>
          </a:prstGeom>
          <a:solidFill>
            <a:schemeClr val="accent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86634" y="4330067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460325" y="4670788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8252066" y="469056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4305555" y="331191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029200" y="4659868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5694763" y="3315239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215416" y="3378223"/>
            <a:ext cx="422974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Such a tree: </a:t>
            </a:r>
            <a:b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-homogeneous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4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4" grpId="0" animBg="1"/>
      <p:bldP spid="1009667" grpId="0"/>
      <p:bldP spid="69" grpId="0" animBg="1"/>
      <p:bldP spid="1009674" grpId="0" animBg="1"/>
      <p:bldP spid="70" grpId="0" animBg="1"/>
      <p:bldP spid="71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513712"/>
            <a:ext cx="1139280" cy="109367"/>
            <a:chOff x="5983800" y="4377965"/>
            <a:chExt cx="1139280" cy="109367"/>
          </a:xfrm>
        </p:grpSpPr>
        <p:sp>
          <p:nvSpPr>
            <p:cNvPr id="5" name="Oval 4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Oval 9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3542" y="762000"/>
            <a:ext cx="8617866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Lemma.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</a:t>
            </a:r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each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0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-free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G=(V,E)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,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there is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G’=(V,E’) </a:t>
            </a:r>
            <a:r>
              <a:rPr lang="en-US" altLang="en-US" sz="2000" b="1" dirty="0" err="1" smtClean="0">
                <a:latin typeface="Comic Sans MS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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(G,G’)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and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has a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k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en-US" sz="20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homogeneous</a:t>
            </a:r>
            <a:r>
              <a:rPr lang="en-US" altLang="en-US" sz="2000" b="1" dirty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err="1" smtClean="0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O(1/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). </a:t>
            </a:r>
            <a:endParaRPr lang="en-US" altLang="en-US" sz="20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7038" y="1555543"/>
            <a:ext cx="8795208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Define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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8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based on lemma: </a:t>
            </a:r>
          </a:p>
          <a:p>
            <a:pPr eaLnBrk="0" hangingPunct="0"/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or each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-homogeneous</a:t>
            </a:r>
            <a:r>
              <a:rPr lang="en-US" altLang="en-US" sz="2400" b="1" dirty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 have property in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038" y="3450690"/>
            <a:ext cx="9096962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High-level idea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proof of lemma: Given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 try to “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homogenize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” it to get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by adding/removing few edges.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571" y="2471172"/>
            <a:ext cx="8795208" cy="89255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Since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)=O(1/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|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)|&lt;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(k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))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by “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cover-corollary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”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have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for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-freeness.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98518" y="4304764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530" y="4681096"/>
            <a:ext cx="414564" cy="4938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636" y="5332245"/>
            <a:ext cx="414564" cy="4938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207" y="5357892"/>
            <a:ext cx="414564" cy="49381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429000" y="5458193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86600" y="5410200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42131" y="4807043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7260" y="518692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 smtClean="0"/>
              <a:t>…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5591560" y="4875409"/>
            <a:ext cx="580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3200" dirty="0" smtClean="0"/>
              <a:t>…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789687" y="5002258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log(1/</a:t>
            </a:r>
            <a:r>
              <a:rPr lang="en-IL" dirty="0" smtClean="0">
                <a:sym typeface="Symbol" panose="05050102010706020507" pitchFamily="18" charset="2"/>
              </a:rPr>
              <a:t>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28" name="Straight Connector 27"/>
          <p:cNvCxnSpPr>
            <a:endCxn id="17" idx="1"/>
          </p:cNvCxnSpPr>
          <p:nvPr/>
        </p:nvCxnSpPr>
        <p:spPr bwMode="auto">
          <a:xfrm flipV="1">
            <a:off x="5010812" y="4425726"/>
            <a:ext cx="587706" cy="3565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>
            <a:endCxn id="17" idx="3"/>
          </p:cNvCxnSpPr>
          <p:nvPr/>
        </p:nvCxnSpPr>
        <p:spPr bwMode="auto">
          <a:xfrm flipH="1" flipV="1">
            <a:off x="5891856" y="4425726"/>
            <a:ext cx="669200" cy="372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9670" name="Group 1009669"/>
          <p:cNvGrpSpPr/>
          <p:nvPr/>
        </p:nvGrpSpPr>
        <p:grpSpPr>
          <a:xfrm>
            <a:off x="3098169" y="5681119"/>
            <a:ext cx="971619" cy="795881"/>
            <a:chOff x="3098169" y="5681119"/>
            <a:chExt cx="971619" cy="795881"/>
          </a:xfrm>
        </p:grpSpPr>
        <p:sp>
          <p:nvSpPr>
            <p:cNvPr id="25" name="Isosceles Triangle 24"/>
            <p:cNvSpPr/>
            <p:nvPr/>
          </p:nvSpPr>
          <p:spPr bwMode="auto">
            <a:xfrm>
              <a:off x="3098169" y="5681119"/>
              <a:ext cx="971619" cy="795881"/>
            </a:xfrm>
            <a:prstGeom prst="triangl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19806" y="6178309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13144" y="6178309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11348" y="5700117"/>
            <a:ext cx="971619" cy="795881"/>
            <a:chOff x="3098169" y="5681119"/>
            <a:chExt cx="971619" cy="795881"/>
          </a:xfrm>
        </p:grpSpPr>
        <p:sp>
          <p:nvSpPr>
            <p:cNvPr id="45" name="Isosceles Triangle 44"/>
            <p:cNvSpPr/>
            <p:nvPr/>
          </p:nvSpPr>
          <p:spPr bwMode="auto">
            <a:xfrm>
              <a:off x="3098169" y="5681119"/>
              <a:ext cx="971619" cy="795881"/>
            </a:xfrm>
            <a:prstGeom prst="triangl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19806" y="6178309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13144" y="6178309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47459" y="5664697"/>
            <a:ext cx="971619" cy="795881"/>
            <a:chOff x="3098169" y="5681119"/>
            <a:chExt cx="971619" cy="795881"/>
          </a:xfrm>
        </p:grpSpPr>
        <p:sp>
          <p:nvSpPr>
            <p:cNvPr id="49" name="Isosceles Triangle 48"/>
            <p:cNvSpPr/>
            <p:nvPr/>
          </p:nvSpPr>
          <p:spPr bwMode="auto">
            <a:xfrm>
              <a:off x="3098169" y="5681119"/>
              <a:ext cx="971619" cy="795881"/>
            </a:xfrm>
            <a:prstGeom prst="triangl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19806" y="6178309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13144" y="6178309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765108" y="5681119"/>
            <a:ext cx="971619" cy="795881"/>
            <a:chOff x="3098169" y="5681119"/>
            <a:chExt cx="971619" cy="795881"/>
          </a:xfrm>
        </p:grpSpPr>
        <p:sp>
          <p:nvSpPr>
            <p:cNvPr id="53" name="Isosceles Triangle 52"/>
            <p:cNvSpPr/>
            <p:nvPr/>
          </p:nvSpPr>
          <p:spPr bwMode="auto">
            <a:xfrm>
              <a:off x="3098169" y="5681119"/>
              <a:ext cx="971619" cy="795881"/>
            </a:xfrm>
            <a:prstGeom prst="triangle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19806" y="6178309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613144" y="6178309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009671" name="Group 1009670"/>
          <p:cNvGrpSpPr/>
          <p:nvPr/>
        </p:nvGrpSpPr>
        <p:grpSpPr>
          <a:xfrm>
            <a:off x="3086809" y="5681118"/>
            <a:ext cx="971619" cy="795881"/>
            <a:chOff x="430339" y="5133221"/>
            <a:chExt cx="971619" cy="795881"/>
          </a:xfrm>
        </p:grpSpPr>
        <p:sp>
          <p:nvSpPr>
            <p:cNvPr id="42" name="Isosceles Triangle 41"/>
            <p:cNvSpPr/>
            <p:nvPr/>
          </p:nvSpPr>
          <p:spPr bwMode="auto">
            <a:xfrm>
              <a:off x="430339" y="5133221"/>
              <a:ext cx="971619" cy="795881"/>
            </a:xfrm>
            <a:prstGeom prst="triangl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1828" y="5579154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009672" name="Group 1009671"/>
          <p:cNvGrpSpPr/>
          <p:nvPr/>
        </p:nvGrpSpPr>
        <p:grpSpPr>
          <a:xfrm>
            <a:off x="4116197" y="5691342"/>
            <a:ext cx="971619" cy="795881"/>
            <a:chOff x="1645315" y="5133221"/>
            <a:chExt cx="971619" cy="795881"/>
          </a:xfrm>
        </p:grpSpPr>
        <p:sp>
          <p:nvSpPr>
            <p:cNvPr id="57" name="Isosceles Triangle 56"/>
            <p:cNvSpPr/>
            <p:nvPr/>
          </p:nvSpPr>
          <p:spPr bwMode="auto">
            <a:xfrm>
              <a:off x="1645315" y="5133221"/>
              <a:ext cx="971619" cy="795881"/>
            </a:xfrm>
            <a:prstGeom prst="triangle">
              <a:avLst/>
            </a:prstGeom>
            <a:solidFill>
              <a:srgbClr val="00B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982802" y="5560157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749780" y="5681340"/>
            <a:ext cx="971619" cy="795881"/>
            <a:chOff x="430339" y="5133221"/>
            <a:chExt cx="971619" cy="795881"/>
          </a:xfrm>
        </p:grpSpPr>
        <p:sp>
          <p:nvSpPr>
            <p:cNvPr id="62" name="Isosceles Triangle 61"/>
            <p:cNvSpPr/>
            <p:nvPr/>
          </p:nvSpPr>
          <p:spPr bwMode="auto">
            <a:xfrm>
              <a:off x="430339" y="5133221"/>
              <a:ext cx="971619" cy="795881"/>
            </a:xfrm>
            <a:prstGeom prst="triangle">
              <a:avLst/>
            </a:prstGeom>
            <a:solidFill>
              <a:srgbClr val="00B0F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61828" y="5579154"/>
              <a:ext cx="293338" cy="2419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767429" y="5681119"/>
            <a:ext cx="971619" cy="795881"/>
            <a:chOff x="1645315" y="5133221"/>
            <a:chExt cx="971619" cy="795881"/>
          </a:xfrm>
        </p:grpSpPr>
        <p:sp>
          <p:nvSpPr>
            <p:cNvPr id="65" name="Isosceles Triangle 64"/>
            <p:cNvSpPr/>
            <p:nvPr/>
          </p:nvSpPr>
          <p:spPr bwMode="auto">
            <a:xfrm>
              <a:off x="1645315" y="5133221"/>
              <a:ext cx="971619" cy="795881"/>
            </a:xfrm>
            <a:prstGeom prst="triangle">
              <a:avLst/>
            </a:prstGeom>
            <a:solidFill>
              <a:srgbClr val="00B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982802" y="5560157"/>
              <a:ext cx="293338" cy="2419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170457" y="4434622"/>
            <a:ext cx="318388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Suppose first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is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balanced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79695" y="5296054"/>
            <a:ext cx="318388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Num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edge modifications:</a:t>
            </a:r>
          </a:p>
          <a:p>
            <a:pPr eaLnBrk="0" hangingPunct="0"/>
            <a:r>
              <a:rPr lang="en-IL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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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n)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=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n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812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09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0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" grpId="0"/>
      <p:bldP spid="27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513712"/>
            <a:ext cx="1139280" cy="109367"/>
            <a:chOff x="5983800" y="4377965"/>
            <a:chExt cx="1139280" cy="109367"/>
          </a:xfrm>
        </p:grpSpPr>
        <p:sp>
          <p:nvSpPr>
            <p:cNvPr id="5" name="Oval 4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Oval 9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7339" y="843498"/>
            <a:ext cx="9096962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High-level idea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 proof of lemma: Given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, try to “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homogenize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” it to get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by adding/removing few edges. Easy if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000" b="1" dirty="0">
                <a:latin typeface="Comic Sans MS" pitchFamily="66" charset="0"/>
                <a:sym typeface="Symbol" panose="05050102010706020507" pitchFamily="18" charset="2"/>
              </a:rPr>
              <a:t> is </a:t>
            </a:r>
            <a:r>
              <a:rPr lang="en-US" altLang="en-US" sz="20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balanced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000" b="1" dirty="0">
              <a:latin typeface="Comic Sans MS" pitchFamily="66" charset="0"/>
              <a:sym typeface="Symbol" panose="05050102010706020507" pitchFamily="18" charset="2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0" y="1597381"/>
            <a:ext cx="909696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If not balanced, can still start by homogenizing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bottom-up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53541" y="2849317"/>
            <a:ext cx="3347047" cy="2637082"/>
            <a:chOff x="4022970" y="2752647"/>
            <a:chExt cx="3347047" cy="2637082"/>
          </a:xfrm>
        </p:grpSpPr>
        <p:sp>
          <p:nvSpPr>
            <p:cNvPr id="17" name="Rectangle 16"/>
            <p:cNvSpPr/>
            <p:nvPr/>
          </p:nvSpPr>
          <p:spPr>
            <a:xfrm>
              <a:off x="6442131" y="2752647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693" y="3048939"/>
              <a:ext cx="414564" cy="49381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41316" y="3083838"/>
              <a:ext cx="414564" cy="493819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231931" y="3667149"/>
              <a:ext cx="293338" cy="2419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30446" y="3631128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V="1">
              <a:off x="5941129" y="2887931"/>
              <a:ext cx="501002" cy="23865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4625879" y="3734037"/>
              <a:ext cx="504567" cy="3824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09672" name="Group 1009671"/>
            <p:cNvGrpSpPr/>
            <p:nvPr/>
          </p:nvGrpSpPr>
          <p:grpSpPr>
            <a:xfrm>
              <a:off x="4022970" y="4327682"/>
              <a:ext cx="1107475" cy="1062047"/>
              <a:chOff x="1645315" y="5133221"/>
              <a:chExt cx="997254" cy="829095"/>
            </a:xfrm>
          </p:grpSpPr>
          <p:sp>
            <p:nvSpPr>
              <p:cNvPr id="57" name="Isosceles Triangle 56"/>
              <p:cNvSpPr/>
              <p:nvPr/>
            </p:nvSpPr>
            <p:spPr bwMode="auto">
              <a:xfrm>
                <a:off x="1645315" y="5133221"/>
                <a:ext cx="997254" cy="829095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982802" y="5560157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130257" y="3934822"/>
              <a:ext cx="513098" cy="541107"/>
              <a:chOff x="512601" y="5133222"/>
              <a:chExt cx="774091" cy="780812"/>
            </a:xfrm>
          </p:grpSpPr>
          <p:sp>
            <p:nvSpPr>
              <p:cNvPr id="62" name="Isosceles Triangle 61"/>
              <p:cNvSpPr/>
              <p:nvPr/>
            </p:nvSpPr>
            <p:spPr bwMode="auto">
              <a:xfrm>
                <a:off x="512601" y="5133222"/>
                <a:ext cx="774091" cy="780812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61828" y="5579154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911052" y="3409055"/>
              <a:ext cx="458965" cy="516188"/>
              <a:chOff x="1645315" y="5133221"/>
              <a:chExt cx="971619" cy="795881"/>
            </a:xfrm>
          </p:grpSpPr>
          <p:sp>
            <p:nvSpPr>
              <p:cNvPr id="65" name="Isosceles Triangle 64"/>
              <p:cNvSpPr/>
              <p:nvPr/>
            </p:nvSpPr>
            <p:spPr bwMode="auto">
              <a:xfrm>
                <a:off x="1645315" y="5133221"/>
                <a:ext cx="971619" cy="795881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982802" y="5560157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94207" y="3982110"/>
              <a:ext cx="414564" cy="493819"/>
            </a:xfrm>
            <a:prstGeom prst="rect">
              <a:avLst/>
            </a:prstGeom>
          </p:spPr>
        </p:pic>
        <p:cxnSp>
          <p:nvCxnSpPr>
            <p:cNvPr id="68" name="Straight Connector 67"/>
            <p:cNvCxnSpPr/>
            <p:nvPr/>
          </p:nvCxnSpPr>
          <p:spPr bwMode="auto">
            <a:xfrm flipH="1">
              <a:off x="5277115" y="3248715"/>
              <a:ext cx="504567" cy="3824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733609" y="2859890"/>
              <a:ext cx="419100" cy="2971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6062008" y="3218051"/>
              <a:ext cx="282231" cy="43954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/>
            <p:cNvSpPr/>
            <p:nvPr/>
          </p:nvSpPr>
          <p:spPr>
            <a:xfrm>
              <a:off x="5469247" y="4060204"/>
              <a:ext cx="293338" cy="2419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74" name="Straight Connector 73"/>
            <p:cNvCxnSpPr>
              <a:stCxn id="24" idx="3"/>
              <a:endCxn id="73" idx="0"/>
            </p:cNvCxnSpPr>
            <p:nvPr/>
          </p:nvCxnSpPr>
          <p:spPr bwMode="auto">
            <a:xfrm>
              <a:off x="5423784" y="3752090"/>
              <a:ext cx="192132" cy="3081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6" name="Group 75"/>
            <p:cNvGrpSpPr/>
            <p:nvPr/>
          </p:nvGrpSpPr>
          <p:grpSpPr>
            <a:xfrm>
              <a:off x="5365826" y="4295016"/>
              <a:ext cx="480038" cy="460815"/>
              <a:chOff x="430339" y="5133221"/>
              <a:chExt cx="977256" cy="840814"/>
            </a:xfrm>
          </p:grpSpPr>
          <p:sp>
            <p:nvSpPr>
              <p:cNvPr id="77" name="Isosceles Triangle 76"/>
              <p:cNvSpPr/>
              <p:nvPr/>
            </p:nvSpPr>
            <p:spPr bwMode="auto">
              <a:xfrm>
                <a:off x="430339" y="5133221"/>
                <a:ext cx="977256" cy="840814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1828" y="5579154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1" name="Rectangle 80"/>
          <p:cNvSpPr/>
          <p:nvPr/>
        </p:nvSpPr>
        <p:spPr>
          <a:xfrm>
            <a:off x="543707" y="5529335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165542" y="4072776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457784" y="457326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654355" y="487802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388" y="4800600"/>
            <a:ext cx="414564" cy="493819"/>
          </a:xfrm>
          <a:prstGeom prst="rect">
            <a:avLst/>
          </a:prstGeom>
        </p:spPr>
      </p:pic>
      <p:sp>
        <p:nvSpPr>
          <p:cNvPr id="86" name="Isosceles Triangle 85"/>
          <p:cNvSpPr/>
          <p:nvPr/>
        </p:nvSpPr>
        <p:spPr bwMode="auto">
          <a:xfrm>
            <a:off x="3121932" y="5154220"/>
            <a:ext cx="1051889" cy="1013227"/>
          </a:xfrm>
          <a:prstGeom prst="triangle">
            <a:avLst>
              <a:gd name="adj" fmla="val 51376"/>
            </a:avLst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80208" y="5638800"/>
            <a:ext cx="325759" cy="309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439606" y="61722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89" name="Isosceles Triangle 88"/>
          <p:cNvSpPr/>
          <p:nvPr/>
        </p:nvSpPr>
        <p:spPr bwMode="auto">
          <a:xfrm>
            <a:off x="4475941" y="5131001"/>
            <a:ext cx="831461" cy="1013253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00600" y="5715000"/>
            <a:ext cx="194436" cy="1676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742865" y="4876800"/>
            <a:ext cx="293338" cy="241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332566" y="6172200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173821" y="4267200"/>
            <a:ext cx="321979" cy="2827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>
            <a:endCxn id="93" idx="1"/>
          </p:cNvCxnSpPr>
          <p:nvPr/>
        </p:nvCxnSpPr>
        <p:spPr bwMode="auto">
          <a:xfrm flipV="1">
            <a:off x="3695700" y="4408594"/>
            <a:ext cx="478121" cy="47582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3" idx="3"/>
          </p:cNvCxnSpPr>
          <p:nvPr/>
        </p:nvCxnSpPr>
        <p:spPr bwMode="auto">
          <a:xfrm>
            <a:off x="4495800" y="4408594"/>
            <a:ext cx="341542" cy="4629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oup 59"/>
          <p:cNvGrpSpPr/>
          <p:nvPr/>
        </p:nvGrpSpPr>
        <p:grpSpPr>
          <a:xfrm>
            <a:off x="5675256" y="4094596"/>
            <a:ext cx="1107475" cy="1753298"/>
            <a:chOff x="3274332" y="5215086"/>
            <a:chExt cx="1107475" cy="1753298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20788" y="5215086"/>
              <a:ext cx="414564" cy="493819"/>
            </a:xfrm>
            <a:prstGeom prst="rect">
              <a:avLst/>
            </a:prstGeom>
          </p:spPr>
        </p:pic>
        <p:sp>
          <p:nvSpPr>
            <p:cNvPr id="97" name="Isosceles Triangle 96"/>
            <p:cNvSpPr/>
            <p:nvPr/>
          </p:nvSpPr>
          <p:spPr bwMode="auto">
            <a:xfrm>
              <a:off x="3274332" y="5556024"/>
              <a:ext cx="1107475" cy="1062047"/>
            </a:xfrm>
            <a:prstGeom prst="triangle">
              <a:avLst/>
            </a:prstGeom>
            <a:solidFill>
              <a:srgbClr val="00B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632608" y="6064187"/>
              <a:ext cx="325759" cy="3098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20788" y="6599052"/>
              <a:ext cx="4459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1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X</a:t>
              </a:r>
              <a:r>
                <a:rPr lang="en-US" altLang="en-US" b="1" baseline="-25000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1</a:t>
              </a:r>
              <a:endParaRPr lang="en-US" dirty="0"/>
            </a:p>
          </p:txBody>
        </p:sp>
      </p:grpSp>
      <p:cxnSp>
        <p:nvCxnSpPr>
          <p:cNvPr id="101" name="Straight Connector 100"/>
          <p:cNvCxnSpPr/>
          <p:nvPr/>
        </p:nvCxnSpPr>
        <p:spPr bwMode="auto">
          <a:xfrm flipH="1">
            <a:off x="6221345" y="3800376"/>
            <a:ext cx="504567" cy="3824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104"/>
          <p:cNvSpPr/>
          <p:nvPr/>
        </p:nvSpPr>
        <p:spPr>
          <a:xfrm>
            <a:off x="6725496" y="3554611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880" y="2988177"/>
            <a:ext cx="414564" cy="493819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767" y="4087658"/>
            <a:ext cx="414564" cy="493819"/>
          </a:xfrm>
          <a:prstGeom prst="rect">
            <a:avLst/>
          </a:prstGeom>
        </p:spPr>
      </p:pic>
      <p:cxnSp>
        <p:nvCxnSpPr>
          <p:cNvPr id="109" name="Straight Connector 108"/>
          <p:cNvCxnSpPr/>
          <p:nvPr/>
        </p:nvCxnSpPr>
        <p:spPr bwMode="auto">
          <a:xfrm flipV="1">
            <a:off x="6873240" y="3232416"/>
            <a:ext cx="649317" cy="3185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7820148" y="3175775"/>
            <a:ext cx="493215" cy="4310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7013302" y="3680705"/>
            <a:ext cx="450578" cy="50208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116"/>
          <p:cNvSpPr/>
          <p:nvPr/>
        </p:nvSpPr>
        <p:spPr>
          <a:xfrm>
            <a:off x="7030704" y="51542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589" y="3516909"/>
            <a:ext cx="414564" cy="493819"/>
          </a:xfrm>
          <a:prstGeom prst="rect">
            <a:avLst/>
          </a:prstGeom>
        </p:spPr>
      </p:pic>
      <p:sp>
        <p:nvSpPr>
          <p:cNvPr id="120" name="Isosceles Triangle 119"/>
          <p:cNvSpPr/>
          <p:nvPr/>
        </p:nvSpPr>
        <p:spPr bwMode="auto">
          <a:xfrm>
            <a:off x="7099961" y="4431769"/>
            <a:ext cx="737571" cy="722451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355880" y="4757934"/>
            <a:ext cx="194436" cy="1676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8161654" y="4528655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124" name="Isosceles Triangle 123"/>
          <p:cNvSpPr/>
          <p:nvPr/>
        </p:nvSpPr>
        <p:spPr bwMode="auto">
          <a:xfrm>
            <a:off x="8066080" y="3868697"/>
            <a:ext cx="513098" cy="541107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8235153" y="4109673"/>
            <a:ext cx="194436" cy="1676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8" name="Text Box 3"/>
          <p:cNvSpPr txBox="1">
            <a:spLocks noChangeArrowheads="1"/>
          </p:cNvSpPr>
          <p:nvPr/>
        </p:nvSpPr>
        <p:spPr bwMode="auto">
          <a:xfrm>
            <a:off x="-7339" y="2130918"/>
            <a:ext cx="909696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Continue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“bunching up”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on long paths in careful manner.</a:t>
            </a:r>
            <a:endParaRPr lang="en-US" altLang="en-US" sz="2400" b="1" dirty="0" smtClean="0">
              <a:solidFill>
                <a:srgbClr val="008000"/>
              </a:solidFill>
              <a:latin typeface="Comic Sans MS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5422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6" grpId="0" animBg="1"/>
      <p:bldP spid="87" grpId="0" animBg="1"/>
      <p:bldP spid="88" grpId="0"/>
      <p:bldP spid="89" grpId="0" animBg="1"/>
      <p:bldP spid="90" grpId="0" animBg="1"/>
      <p:bldP spid="91" grpId="0" animBg="1"/>
      <p:bldP spid="92" grpId="0"/>
      <p:bldP spid="93" grpId="0" animBg="1"/>
      <p:bldP spid="105" grpId="0" animBg="1"/>
      <p:bldP spid="117" grpId="0"/>
      <p:bldP spid="120" grpId="0" animBg="1"/>
      <p:bldP spid="122" grpId="0" animBg="1"/>
      <p:bldP spid="123" grpId="0"/>
      <p:bldP spid="124" grpId="0" animBg="1"/>
      <p:bldP spid="1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779" y="304800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 and </a:t>
            </a:r>
            <a:r>
              <a:rPr lang="en-US" altLang="he-IL" sz="2800" b="1" dirty="0" err="1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Chordality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227142" y="1143000"/>
            <a:ext cx="8764458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graph is </a:t>
            </a:r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  <a:sym typeface="Symbol" panose="05050102010706020507" pitchFamily="18" charset="2"/>
              </a:rPr>
              <a:t>chordal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if every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cycle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of length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&gt; 3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contains a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(an edge between non-consecutive vertices)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Equivalently, it is induced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-free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k&gt;3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(so that subclass 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-freeness).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2813146"/>
            <a:ext cx="89154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 underlying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combinatorial structures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for these properties are </a:t>
            </a:r>
            <a:r>
              <a:rPr lang="en-US" altLang="en-US" sz="2400" b="1" dirty="0" smtClean="0">
                <a:solidFill>
                  <a:srgbClr val="00B0F0"/>
                </a:solidFill>
                <a:latin typeface="Comic Sans MS" pitchFamily="66" charset="0"/>
                <a:sym typeface="Symbol" panose="05050102010706020507" pitchFamily="18" charset="2"/>
              </a:rPr>
              <a:t>more complex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than for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and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freeness</a:t>
            </a:r>
            <a:endParaRPr lang="en-US" altLang="en-US" sz="2400" b="1" baseline="-25000" dirty="0" smtClean="0">
              <a:latin typeface="Comic Sans MS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hence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cover definition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argument are more involved.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4382806"/>
            <a:ext cx="8915400" cy="19389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00B0F0"/>
                </a:solidFill>
                <a:latin typeface="Comic Sans MS" pitchFamily="66" charset="0"/>
                <a:sym typeface="Symbol" panose="05050102010706020507" pitchFamily="18" charset="2"/>
              </a:rPr>
              <a:t>Notes:</a:t>
            </a:r>
          </a:p>
          <a:p>
            <a:pPr marL="457200" indent="-457200" eaLnBrk="0" hangingPunct="0">
              <a:buAutoNum type="arabicParenBoth"/>
            </a:pP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 covers use the 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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(non)-constraint</a:t>
            </a:r>
          </a:p>
          <a:p>
            <a:pPr marL="457200" indent="-457200" eaLnBrk="0" hangingPunct="0">
              <a:buAutoNum type="arabicParenBoth"/>
            </a:pP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 properties in the covers include graphs that are 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not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 (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), but only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close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marL="457200" indent="-457200" eaLnBrk="0" hangingPunct="0">
              <a:buAutoNum type="arabicParenBoth"/>
            </a:pP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is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(poly(1/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 but still get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poly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9796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Recap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90453" y="945449"/>
            <a:ext cx="8916858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Describe a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methodology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for designing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based on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“Property Covers”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apply it to obtain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-freeness,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-freeness,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-freeness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: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en-US" sz="2400" b="1" dirty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01339" y="2685871"/>
            <a:ext cx="8356861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Matches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PT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results for these properties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Improves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known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results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exponentially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Cover used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semi-homogeneous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partition properties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90453" y="3893403"/>
            <a:ext cx="880138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  <a:sym typeface="Symbol" panose="05050102010706020507" pitchFamily="18" charset="2"/>
              </a:rPr>
              <a:t>Main open question: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Is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always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polynomially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related </a:t>
            </a:r>
            <a:b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to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PT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(for graph properties in adjacency-matrix model)?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1339" y="6167735"/>
            <a:ext cx="880138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(PT)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 with 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  <a:r>
              <a:rPr lang="en-US" altLang="he-IL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0453" y="4819471"/>
            <a:ext cx="880138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  <a:sym typeface="Symbol" panose="05050102010706020507" pitchFamily="18" charset="2"/>
              </a:rPr>
              <a:t>If not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(as is the case for general properties of functions 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[Fischer, </a:t>
            </a:r>
            <a:r>
              <a:rPr lang="en-US" altLang="en-US" sz="2400" dirty="0" err="1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Fortnow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]</a:t>
            </a:r>
            <a:r>
              <a:rPr lang="en-US" altLang="en-US" sz="24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),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what properties does this hold?</a:t>
            </a:r>
          </a:p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(Probably need more general covering families.)</a:t>
            </a:r>
            <a:r>
              <a:rPr lang="en-US" altLang="en-US" sz="24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88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solidFill>
                  <a:srgbClr val="C222B7"/>
                </a:solidFill>
                <a:latin typeface="Comic Sans MS" pitchFamily="66" charset="0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222B7"/>
                </a:solidFill>
                <a:latin typeface="Comic Sans MS" pitchFamily="66" charset="0"/>
              </a:rPr>
              <a:t>Sparse and bounded-degree graphs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328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Dist. app. for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sparse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graphs studied in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[Marko,R]</a:t>
            </a:r>
          </a:p>
        </p:txBody>
      </p:sp>
      <p:graphicFrame>
        <p:nvGraphicFramePr>
          <p:cNvPr id="993335" name="Group 55"/>
          <p:cNvGraphicFramePr>
            <a:graphicFrameLocks noGrp="1"/>
          </p:cNvGraphicFramePr>
          <p:nvPr>
            <p:ph idx="1"/>
          </p:nvPr>
        </p:nvGraphicFramePr>
        <p:xfrm>
          <a:off x="228600" y="2286000"/>
          <a:ext cx="7608888" cy="3158109"/>
        </p:xfrm>
        <a:graphic>
          <a:graphicData uri="http://schemas.openxmlformats.org/drawingml/2006/table">
            <a:tbl>
              <a:tblPr rtl="1"/>
              <a:tblGrid>
                <a:gridCol w="2674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poly(k/( 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))</a:t>
                      </a:r>
                      <a:endParaRPr kumimoji="0" lang="en-US" altLang="he-I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sparse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Symbol" pitchFamily="18" charset="2"/>
                        </a:rPr>
                        <a:t>k-Edge-Connectivity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O(log(d/))</a:t>
                      </a:r>
                      <a:endParaRPr kumimoji="0" lang="en-GB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bounded- degree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Triangle-Freeness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O(1/(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 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sparse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Eulerian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O(1/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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altLang="he-IL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bounded- degree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Cycle-Freeness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93320" name="Rectangle 40"/>
          <p:cNvSpPr>
            <a:spLocks noChangeArrowheads="1"/>
          </p:cNvSpPr>
          <p:nvPr/>
        </p:nvSpPr>
        <p:spPr bwMode="auto">
          <a:xfrm>
            <a:off x="623888" y="1811338"/>
            <a:ext cx="144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Property</a:t>
            </a:r>
          </a:p>
        </p:txBody>
      </p:sp>
      <p:sp>
        <p:nvSpPr>
          <p:cNvPr id="993322" name="Rectangle 42"/>
          <p:cNvSpPr>
            <a:spLocks noChangeArrowheads="1"/>
          </p:cNvSpPr>
          <p:nvPr/>
        </p:nvSpPr>
        <p:spPr bwMode="auto">
          <a:xfrm>
            <a:off x="2743200" y="1828800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Model</a:t>
            </a:r>
          </a:p>
        </p:txBody>
      </p:sp>
      <p:sp>
        <p:nvSpPr>
          <p:cNvPr id="993323" name="Rectangle 43"/>
          <p:cNvSpPr>
            <a:spLocks noChangeArrowheads="1"/>
          </p:cNvSpPr>
          <p:nvPr/>
        </p:nvSpPr>
        <p:spPr bwMode="auto">
          <a:xfrm>
            <a:off x="4572000" y="18288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993324" name="Rectangle 44"/>
          <p:cNvSpPr>
            <a:spLocks noChangeArrowheads="1"/>
          </p:cNvSpPr>
          <p:nvPr/>
        </p:nvSpPr>
        <p:spPr bwMode="auto">
          <a:xfrm>
            <a:off x="5757863" y="1839913"/>
            <a:ext cx="176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Complexity</a:t>
            </a:r>
          </a:p>
        </p:txBody>
      </p:sp>
      <p:sp>
        <p:nvSpPr>
          <p:cNvPr id="993325" name="Text Box 45"/>
          <p:cNvSpPr txBox="1">
            <a:spLocks noChangeArrowheads="1"/>
          </p:cNvSpPr>
          <p:nvPr/>
        </p:nvSpPr>
        <p:spPr bwMode="auto">
          <a:xfrm>
            <a:off x="4648200" y="13716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w.r.t,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dn</a:t>
            </a:r>
          </a:p>
        </p:txBody>
      </p:sp>
      <p:sp>
        <p:nvSpPr>
          <p:cNvPr id="993326" name="Line 46"/>
          <p:cNvSpPr>
            <a:spLocks noChangeShapeType="1"/>
          </p:cNvSpPr>
          <p:nvPr/>
        </p:nvSpPr>
        <p:spPr bwMode="auto">
          <a:xfrm flipH="1">
            <a:off x="3657600" y="1676400"/>
            <a:ext cx="8382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27" name="Text Box 47"/>
          <p:cNvSpPr txBox="1">
            <a:spLocks noChangeArrowheads="1"/>
          </p:cNvSpPr>
          <p:nvPr/>
        </p:nvSpPr>
        <p:spPr bwMode="auto">
          <a:xfrm>
            <a:off x="5181600" y="5486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cannot get sublin with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=1</a:t>
            </a:r>
          </a:p>
        </p:txBody>
      </p:sp>
      <p:sp>
        <p:nvSpPr>
          <p:cNvPr id="993328" name="Line 48"/>
          <p:cNvSpPr>
            <a:spLocks noChangeShapeType="1"/>
          </p:cNvSpPr>
          <p:nvPr/>
        </p:nvSpPr>
        <p:spPr bwMode="auto">
          <a:xfrm flipH="1" flipV="1">
            <a:off x="5029200" y="3657600"/>
            <a:ext cx="1219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29" name="Text Box 49"/>
          <p:cNvSpPr txBox="1">
            <a:spLocks noChangeArrowheads="1"/>
          </p:cNvSpPr>
          <p:nvPr/>
        </p:nvSpPr>
        <p:spPr bwMode="auto">
          <a:xfrm>
            <a:off x="7848600" y="32004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</a:t>
            </a:r>
            <a:r>
              <a:rPr lang="en-US" sz="20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sparse model</a:t>
            </a:r>
            <a:endParaRPr lang="en-US" sz="20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993330" name="Line 50"/>
          <p:cNvSpPr>
            <a:spLocks noChangeShapeType="1"/>
          </p:cNvSpPr>
          <p:nvPr/>
        </p:nvSpPr>
        <p:spPr bwMode="auto">
          <a:xfrm flipH="1" flipV="1">
            <a:off x="6553200" y="3505200"/>
            <a:ext cx="1371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1" name="Line 51"/>
          <p:cNvSpPr>
            <a:spLocks noChangeShapeType="1"/>
          </p:cNvSpPr>
          <p:nvPr/>
        </p:nvSpPr>
        <p:spPr bwMode="auto">
          <a:xfrm flipH="1">
            <a:off x="6553200" y="3886200"/>
            <a:ext cx="1447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2" name="Text Box 52"/>
          <p:cNvSpPr txBox="1">
            <a:spLocks noChangeArrowheads="1"/>
          </p:cNvSpPr>
          <p:nvPr/>
        </p:nvSpPr>
        <p:spPr bwMode="auto">
          <a:xfrm>
            <a:off x="0" y="5486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Extends to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subgraph-free</a:t>
            </a:r>
          </a:p>
        </p:txBody>
      </p:sp>
      <p:sp>
        <p:nvSpPr>
          <p:cNvPr id="993334" name="Line 54"/>
          <p:cNvSpPr>
            <a:spLocks noChangeShapeType="1"/>
          </p:cNvSpPr>
          <p:nvPr/>
        </p:nvSpPr>
        <p:spPr bwMode="auto">
          <a:xfrm flipV="1">
            <a:off x="174625" y="3600450"/>
            <a:ext cx="104775" cy="1928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6" name="Text Box 56"/>
          <p:cNvSpPr txBox="1">
            <a:spLocks noChangeArrowheads="1"/>
          </p:cNvSpPr>
          <p:nvPr/>
        </p:nvSpPr>
        <p:spPr bwMode="auto">
          <a:xfrm>
            <a:off x="0" y="5948363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[Hassidim,Kelner,Nguyen,Onak]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(1,)-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for restricted graphs: e.g. dist. to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-col in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planar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graphs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0" grpId="0"/>
      <p:bldP spid="993322" grpId="0"/>
      <p:bldP spid="993323" grpId="0"/>
      <p:bldP spid="993324" grpId="0"/>
      <p:bldP spid="993326" grpId="0" animBg="1"/>
      <p:bldP spid="993328" grpId="0" animBg="1"/>
      <p:bldP spid="993330" grpId="0" animBg="1"/>
      <p:bldP spid="993331" grpId="0" animBg="1"/>
      <p:bldP spid="9933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General context: Sublinear Algorithms</a:t>
            </a:r>
            <a:endParaRPr lang="en-US" altLang="he-IL" sz="2800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646113" y="1305303"/>
            <a:ext cx="74676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Given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query access </a:t>
            </a:r>
            <a:r>
              <a:rPr lang="en-US" altLang="he-IL" sz="2400" b="1" dirty="0" smtClean="0">
                <a:latin typeface="Comic Sans MS" pitchFamily="66" charset="0"/>
              </a:rPr>
              <a:t>to an object </a:t>
            </a:r>
            <a:r>
              <a:rPr lang="en-US" altLang="he-IL" sz="2400" b="1" dirty="0" smtClean="0">
                <a:solidFill>
                  <a:srgbClr val="3333FF"/>
                </a:solidFill>
                <a:latin typeface="Comic Sans MS" pitchFamily="66" charset="0"/>
              </a:rPr>
              <a:t>O</a:t>
            </a:r>
            <a:r>
              <a:rPr lang="en-US" altLang="he-IL" sz="2400" b="1" dirty="0" smtClean="0">
                <a:latin typeface="Comic Sans MS" pitchFamily="66" charset="0"/>
              </a:rPr>
              <a:t>, perform computation that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approximately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correct</a:t>
            </a:r>
            <a:r>
              <a:rPr lang="en-US" altLang="he-IL" sz="2400" b="1" dirty="0" smtClean="0">
                <a:latin typeface="Comic Sans MS" pitchFamily="66" charset="0"/>
              </a:rPr>
              <a:t> with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high (constant) probability, </a:t>
            </a:r>
            <a:r>
              <a:rPr lang="en-US" altLang="he-IL" sz="2400" b="1" dirty="0" smtClean="0">
                <a:latin typeface="Comic Sans MS" pitchFamily="66" charset="0"/>
              </a:rPr>
              <a:t>while making as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few queries </a:t>
            </a:r>
            <a:r>
              <a:rPr lang="en-US" altLang="he-IL" sz="2400" b="1" dirty="0" smtClean="0">
                <a:latin typeface="Comic Sans MS" pitchFamily="66" charset="0"/>
              </a:rPr>
              <a:t>as possible.</a:t>
            </a:r>
            <a:endParaRPr lang="en-US" altLang="he-IL" sz="2400" b="1" dirty="0">
              <a:latin typeface="Comic Sans MS" pitchFamily="66" charset="0"/>
            </a:endParaRPr>
          </a:p>
        </p:txBody>
      </p:sp>
      <p:sp>
        <p:nvSpPr>
          <p:cNvPr id="1009668" name="Freeform 4"/>
          <p:cNvSpPr>
            <a:spLocks/>
          </p:cNvSpPr>
          <p:nvPr/>
        </p:nvSpPr>
        <p:spPr bwMode="auto">
          <a:xfrm>
            <a:off x="1903413" y="3429000"/>
            <a:ext cx="5029200" cy="1765300"/>
          </a:xfrm>
          <a:custGeom>
            <a:avLst/>
            <a:gdLst>
              <a:gd name="T0" fmla="*/ 392 w 3168"/>
              <a:gd name="T1" fmla="*/ 424 h 1112"/>
              <a:gd name="T2" fmla="*/ 728 w 3168"/>
              <a:gd name="T3" fmla="*/ 88 h 1112"/>
              <a:gd name="T4" fmla="*/ 1640 w 3168"/>
              <a:gd name="T5" fmla="*/ 40 h 1112"/>
              <a:gd name="T6" fmla="*/ 2408 w 3168"/>
              <a:gd name="T7" fmla="*/ 328 h 1112"/>
              <a:gd name="T8" fmla="*/ 2888 w 3168"/>
              <a:gd name="T9" fmla="*/ 376 h 1112"/>
              <a:gd name="T10" fmla="*/ 3128 w 3168"/>
              <a:gd name="T11" fmla="*/ 760 h 1112"/>
              <a:gd name="T12" fmla="*/ 2648 w 3168"/>
              <a:gd name="T13" fmla="*/ 1000 h 1112"/>
              <a:gd name="T14" fmla="*/ 1688 w 3168"/>
              <a:gd name="T15" fmla="*/ 952 h 1112"/>
              <a:gd name="T16" fmla="*/ 1112 w 3168"/>
              <a:gd name="T17" fmla="*/ 1096 h 1112"/>
              <a:gd name="T18" fmla="*/ 776 w 3168"/>
              <a:gd name="T19" fmla="*/ 856 h 1112"/>
              <a:gd name="T20" fmla="*/ 296 w 3168"/>
              <a:gd name="T21" fmla="*/ 1000 h 1112"/>
              <a:gd name="T22" fmla="*/ 8 w 3168"/>
              <a:gd name="T23" fmla="*/ 472 h 1112"/>
              <a:gd name="T24" fmla="*/ 248 w 3168"/>
              <a:gd name="T25" fmla="*/ 232 h 1112"/>
              <a:gd name="T26" fmla="*/ 392 w 3168"/>
              <a:gd name="T27" fmla="*/ 424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24749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3" name="Text Box 9"/>
          <p:cNvSpPr txBox="1">
            <a:spLocks noChangeArrowheads="1"/>
          </p:cNvSpPr>
          <p:nvPr/>
        </p:nvSpPr>
        <p:spPr bwMode="auto">
          <a:xfrm>
            <a:off x="52181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4" name="Text Box 10"/>
          <p:cNvSpPr txBox="1">
            <a:spLocks noChangeArrowheads="1"/>
          </p:cNvSpPr>
          <p:nvPr/>
        </p:nvSpPr>
        <p:spPr bwMode="auto">
          <a:xfrm>
            <a:off x="4379913" y="3954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5" name="Text Box 11"/>
          <p:cNvSpPr txBox="1">
            <a:spLocks noChangeArrowheads="1"/>
          </p:cNvSpPr>
          <p:nvPr/>
        </p:nvSpPr>
        <p:spPr bwMode="auto">
          <a:xfrm>
            <a:off x="3846513" y="467042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6" name="Text Box 12"/>
          <p:cNvSpPr txBox="1">
            <a:spLocks noChangeArrowheads="1"/>
          </p:cNvSpPr>
          <p:nvPr/>
        </p:nvSpPr>
        <p:spPr bwMode="auto">
          <a:xfrm>
            <a:off x="6208713" y="451290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pic>
        <p:nvPicPr>
          <p:cNvPr id="1009677" name="Picture 13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429000"/>
            <a:ext cx="608013" cy="66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9678" name="Line 14"/>
          <p:cNvSpPr>
            <a:spLocks noChangeShapeType="1"/>
          </p:cNvSpPr>
          <p:nvPr/>
        </p:nvSpPr>
        <p:spPr bwMode="auto">
          <a:xfrm>
            <a:off x="1712913" y="3725863"/>
            <a:ext cx="2667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>
            <a:off x="1636713" y="3954463"/>
            <a:ext cx="838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>
            <a:off x="1712913" y="3878263"/>
            <a:ext cx="21336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>
            <a:off x="1712913" y="3802063"/>
            <a:ext cx="4572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2" name="Line 18"/>
          <p:cNvSpPr>
            <a:spLocks noChangeShapeType="1"/>
          </p:cNvSpPr>
          <p:nvPr/>
        </p:nvSpPr>
        <p:spPr bwMode="auto">
          <a:xfrm>
            <a:off x="1789113" y="3878263"/>
            <a:ext cx="33528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79413" y="5348198"/>
            <a:ext cx="8305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Comic Sans MS" pitchFamily="66" charset="0"/>
              </a:rPr>
              <a:t>To define </a:t>
            </a:r>
            <a:r>
              <a:rPr lang="en-US" altLang="en-US" sz="2400" b="1" dirty="0" smtClean="0">
                <a:latin typeface="Comic Sans MS" pitchFamily="66" charset="0"/>
              </a:rPr>
              <a:t>task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precisely</a:t>
            </a:r>
            <a:r>
              <a:rPr lang="en-US" altLang="en-US" sz="2400" b="1" dirty="0">
                <a:latin typeface="Comic Sans MS" pitchFamily="66" charset="0"/>
              </a:rPr>
              <a:t>, must specify: </a:t>
            </a:r>
            <a:r>
              <a:rPr lang="en-US" altLang="en-US" sz="2400" b="1" dirty="0" smtClean="0">
                <a:latin typeface="Comic Sans MS" pitchFamily="66" charset="0"/>
              </a:rPr>
              <a:t/>
            </a:r>
            <a:br>
              <a:rPr lang="en-US" altLang="en-US" sz="2400" b="1" dirty="0" smtClean="0">
                <a:latin typeface="Comic Sans MS" pitchFamily="66" charset="0"/>
              </a:rPr>
            </a:br>
            <a:r>
              <a:rPr lang="en-US" altLang="en-US" sz="2400" b="1" dirty="0" smtClean="0">
                <a:solidFill>
                  <a:srgbClr val="3333FF"/>
                </a:solidFill>
                <a:latin typeface="Comic Sans MS" pitchFamily="66" charset="0"/>
              </a:rPr>
              <a:t>object</a:t>
            </a:r>
            <a:r>
              <a:rPr lang="en-US" altLang="en-US" sz="2400" b="1" dirty="0" smtClean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query</a:t>
            </a:r>
            <a:r>
              <a:rPr lang="en-US" altLang="en-US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</a:rPr>
              <a:t>access</a:t>
            </a:r>
            <a:r>
              <a:rPr lang="en-US" altLang="en-US" sz="2400" b="1" dirty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latin typeface="Comic Sans MS" pitchFamily="66" charset="0"/>
              </a:rPr>
              <a:t>desired </a:t>
            </a:r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</a:rPr>
              <a:t>computation</a:t>
            </a:r>
            <a:r>
              <a:rPr lang="en-US" altLang="en-US" sz="2400" b="1" dirty="0" smtClean="0">
                <a:latin typeface="Comic Sans MS" pitchFamily="66" charset="0"/>
              </a:rPr>
              <a:t> and notion of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</a:rPr>
              <a:t>approximation</a:t>
            </a:r>
            <a:endParaRPr lang="en-GB" altLang="en-US" sz="24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3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/>
      <p:bldP spid="1009668" grpId="0" animBg="1"/>
      <p:bldP spid="1009672" grpId="0"/>
      <p:bldP spid="1009673" grpId="0"/>
      <p:bldP spid="1009674" grpId="0"/>
      <p:bldP spid="1009675" grpId="0"/>
      <p:bldP spid="1009676" grpId="0"/>
      <p:bldP spid="1009678" grpId="0" animBg="1"/>
      <p:bldP spid="1009679" grpId="0" animBg="1"/>
      <p:bldP spid="1009680" grpId="0" animBg="1"/>
      <p:bldP spid="1009681" grpId="0" animBg="1"/>
      <p:bldP spid="1009682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73038"/>
            <a:ext cx="8229600" cy="11430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Sublinear Approximation on Graphs</a:t>
            </a:r>
          </a:p>
        </p:txBody>
      </p:sp>
      <p:sp>
        <p:nvSpPr>
          <p:cNvPr id="97280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4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Algorithm is given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query access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to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Types of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consider: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“who is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 – “what is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deg(v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Vertex-pair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“is there an edge </a:t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btwn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</p:txBody>
      </p:sp>
      <p:sp>
        <p:nvSpPr>
          <p:cNvPr id="972805" name="Oval 5"/>
          <p:cNvSpPr>
            <a:spLocks noChangeArrowheads="1"/>
          </p:cNvSpPr>
          <p:nvPr/>
        </p:nvSpPr>
        <p:spPr bwMode="auto">
          <a:xfrm>
            <a:off x="7924800" y="2362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6" name="Oval 6"/>
          <p:cNvSpPr>
            <a:spLocks noChangeArrowheads="1"/>
          </p:cNvSpPr>
          <p:nvPr/>
        </p:nvSpPr>
        <p:spPr bwMode="auto">
          <a:xfrm>
            <a:off x="8001000" y="2819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7" name="Oval 7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8" name="Oval 8"/>
          <p:cNvSpPr>
            <a:spLocks noChangeArrowheads="1"/>
          </p:cNvSpPr>
          <p:nvPr/>
        </p:nvSpPr>
        <p:spPr bwMode="auto">
          <a:xfrm>
            <a:off x="83820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9" name="Oval 9"/>
          <p:cNvSpPr>
            <a:spLocks noChangeArrowheads="1"/>
          </p:cNvSpPr>
          <p:nvPr/>
        </p:nvSpPr>
        <p:spPr bwMode="auto">
          <a:xfrm>
            <a:off x="7696200" y="3581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0" name="Oval 10"/>
          <p:cNvSpPr>
            <a:spLocks noChangeArrowheads="1"/>
          </p:cNvSpPr>
          <p:nvPr/>
        </p:nvSpPr>
        <p:spPr bwMode="auto">
          <a:xfrm>
            <a:off x="69342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1" name="Oval 11"/>
          <p:cNvSpPr>
            <a:spLocks noChangeArrowheads="1"/>
          </p:cNvSpPr>
          <p:nvPr/>
        </p:nvSpPr>
        <p:spPr bwMode="auto">
          <a:xfrm>
            <a:off x="8458200" y="2590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2" name="Oval 12"/>
          <p:cNvSpPr>
            <a:spLocks noChangeArrowheads="1"/>
          </p:cNvSpPr>
          <p:nvPr/>
        </p:nvSpPr>
        <p:spPr bwMode="auto">
          <a:xfrm>
            <a:off x="75438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3" name="Line 13"/>
          <p:cNvSpPr>
            <a:spLocks noChangeShapeType="1"/>
          </p:cNvSpPr>
          <p:nvPr/>
        </p:nvSpPr>
        <p:spPr bwMode="auto">
          <a:xfrm flipV="1">
            <a:off x="7086600" y="2438400"/>
            <a:ext cx="838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4" name="Line 14"/>
          <p:cNvSpPr>
            <a:spLocks noChangeShapeType="1"/>
          </p:cNvSpPr>
          <p:nvPr/>
        </p:nvSpPr>
        <p:spPr bwMode="auto">
          <a:xfrm>
            <a:off x="8077200" y="2438400"/>
            <a:ext cx="395288" cy="166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5" name="Line 15"/>
          <p:cNvSpPr>
            <a:spLocks noChangeShapeType="1"/>
          </p:cNvSpPr>
          <p:nvPr/>
        </p:nvSpPr>
        <p:spPr bwMode="auto">
          <a:xfrm flipH="1">
            <a:off x="8458200" y="2743200"/>
            <a:ext cx="76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6" name="Line 16"/>
          <p:cNvSpPr>
            <a:spLocks noChangeShapeType="1"/>
          </p:cNvSpPr>
          <p:nvPr/>
        </p:nvSpPr>
        <p:spPr bwMode="auto">
          <a:xfrm flipH="1">
            <a:off x="7772400" y="29718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7" name="Line 17"/>
          <p:cNvSpPr>
            <a:spLocks noChangeShapeType="1"/>
          </p:cNvSpPr>
          <p:nvPr/>
        </p:nvSpPr>
        <p:spPr bwMode="auto">
          <a:xfrm>
            <a:off x="7086600" y="2590800"/>
            <a:ext cx="5048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8" name="Line 18"/>
          <p:cNvSpPr>
            <a:spLocks noChangeShapeType="1"/>
          </p:cNvSpPr>
          <p:nvPr/>
        </p:nvSpPr>
        <p:spPr bwMode="auto">
          <a:xfrm>
            <a:off x="7086600" y="3138488"/>
            <a:ext cx="1295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9" name="Line 19"/>
          <p:cNvSpPr>
            <a:spLocks noChangeShapeType="1"/>
          </p:cNvSpPr>
          <p:nvPr/>
        </p:nvSpPr>
        <p:spPr bwMode="auto">
          <a:xfrm>
            <a:off x="70104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0" name="Line 20"/>
          <p:cNvSpPr>
            <a:spLocks noChangeShapeType="1"/>
          </p:cNvSpPr>
          <p:nvPr/>
        </p:nvSpPr>
        <p:spPr bwMode="auto">
          <a:xfrm flipH="1">
            <a:off x="7086600" y="3124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1" name="Line 21"/>
          <p:cNvSpPr>
            <a:spLocks noChangeShapeType="1"/>
          </p:cNvSpPr>
          <p:nvPr/>
        </p:nvSpPr>
        <p:spPr bwMode="auto">
          <a:xfrm flipH="1">
            <a:off x="7648575" y="2514600"/>
            <a:ext cx="352425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2" name="Line 22"/>
          <p:cNvSpPr>
            <a:spLocks noChangeShapeType="1"/>
          </p:cNvSpPr>
          <p:nvPr/>
        </p:nvSpPr>
        <p:spPr bwMode="auto">
          <a:xfrm>
            <a:off x="7023100" y="3195638"/>
            <a:ext cx="687388" cy="442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3" name="Line 23"/>
          <p:cNvSpPr>
            <a:spLocks noChangeShapeType="1"/>
          </p:cNvSpPr>
          <p:nvPr/>
        </p:nvSpPr>
        <p:spPr bwMode="auto">
          <a:xfrm>
            <a:off x="8305800" y="1752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4" name="Text Box 24"/>
          <p:cNvSpPr txBox="1">
            <a:spLocks noChangeArrowheads="1"/>
          </p:cNvSpPr>
          <p:nvPr/>
        </p:nvSpPr>
        <p:spPr bwMode="auto">
          <a:xfrm>
            <a:off x="8077200" y="1371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72827" name="Text Box 27"/>
          <p:cNvSpPr txBox="1">
            <a:spLocks noChangeArrowheads="1"/>
          </p:cNvSpPr>
          <p:nvPr/>
        </p:nvSpPr>
        <p:spPr bwMode="auto">
          <a:xfrm>
            <a:off x="533400" y="3581400"/>
            <a:ext cx="8382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After performing number of queries that is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in size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, should output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good approximation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(G),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 success probability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Types of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approximation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consider: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(1+)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(for given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 </a:t>
            </a:r>
            <a:r>
              <a:rPr lang="en-US" sz="2400" b="1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(1+)-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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(for fixed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 :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an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-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endParaRPr lang="en-US" sz="2400" b="1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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+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 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(for fixed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and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where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is size of range of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an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, )-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72829" name="AutoShape 29"/>
          <p:cNvSpPr>
            <a:spLocks/>
          </p:cNvSpPr>
          <p:nvPr/>
        </p:nvSpPr>
        <p:spPr bwMode="auto">
          <a:xfrm>
            <a:off x="457200" y="2057400"/>
            <a:ext cx="76200" cy="609600"/>
          </a:xfrm>
          <a:prstGeom prst="leftBracket">
            <a:avLst>
              <a:gd name="adj" fmla="val 66667"/>
            </a:avLst>
          </a:prstGeom>
          <a:noFill/>
          <a:ln w="38100">
            <a:solidFill>
              <a:srgbClr val="C222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C222B7"/>
              </a:solidFill>
            </a:endParaRPr>
          </a:p>
        </p:txBody>
      </p:sp>
      <p:sp>
        <p:nvSpPr>
          <p:cNvPr id="972830" name="Text Box 30"/>
          <p:cNvSpPr txBox="1">
            <a:spLocks noChangeArrowheads="1"/>
          </p:cNvSpPr>
          <p:nvPr/>
        </p:nvSpPr>
        <p:spPr bwMode="auto">
          <a:xfrm>
            <a:off x="4114800" y="31607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+ </a:t>
            </a:r>
            <a:r>
              <a:rPr lang="en-US" sz="2000" b="1">
                <a:solidFill>
                  <a:srgbClr val="008000"/>
                </a:solidFill>
                <a:latin typeface="Comic Sans MS" pitchFamily="66" charset="0"/>
              </a:rPr>
              <a:t>weight</a:t>
            </a:r>
            <a:r>
              <a:rPr lang="en-US" sz="2000" b="1">
                <a:latin typeface="Comic Sans MS" pitchFamily="66" charset="0"/>
              </a:rPr>
              <a:t> of edge</a:t>
            </a:r>
          </a:p>
        </p:txBody>
      </p:sp>
      <p:sp>
        <p:nvSpPr>
          <p:cNvPr id="972831" name="Line 31"/>
          <p:cNvSpPr>
            <a:spLocks noChangeShapeType="1"/>
          </p:cNvSpPr>
          <p:nvPr/>
        </p:nvSpPr>
        <p:spPr bwMode="auto">
          <a:xfrm flipV="1">
            <a:off x="5895975" y="2330450"/>
            <a:ext cx="381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32" name="Line 32"/>
          <p:cNvSpPr>
            <a:spLocks noChangeShapeType="1"/>
          </p:cNvSpPr>
          <p:nvPr/>
        </p:nvSpPr>
        <p:spPr bwMode="auto">
          <a:xfrm flipH="1" flipV="1">
            <a:off x="3200400" y="3124200"/>
            <a:ext cx="914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9" grpId="0" animBg="1"/>
      <p:bldP spid="972830" grpId="0"/>
      <p:bldP spid="972831" grpId="0" animBg="1"/>
      <p:bldP spid="9728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Part IV: Approximating Distance to P</a:t>
            </a:r>
            <a:endParaRPr lang="en-US" sz="2800" b="1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2259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3820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graph property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estimate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fraction of edges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should be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added/removed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obtain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(fraction with respect to (ub on) num of edges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  Assume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m=(n).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Study of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approximation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first explicitly introduced in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[Parnas,R,Rubinfeld]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Note: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Already discussed alg for distance to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connectivity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sparse graphs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(estimate num of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’s)</a:t>
            </a:r>
          </a:p>
        </p:txBody>
      </p:sp>
      <p:sp>
        <p:nvSpPr>
          <p:cNvPr id="992260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686800" cy="312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dense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graphs where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m=(n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perform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vertex-pair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queries, some known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testing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results directly give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dist. approx.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results: e.g.,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-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cut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(having a cut of size at least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n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): (1,)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using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poly(1/)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 (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exp(poly(1/))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time) – equiv to approx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Max-Cut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[Fischer,Newman]: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all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testable properties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(comp. independent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have dist. approx. algs. Direct Analysis for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monotone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properties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[Alon,Shapira,Sudakov]</a:t>
            </a:r>
          </a:p>
        </p:txBody>
      </p:sp>
      <p:grpSp>
        <p:nvGrpSpPr>
          <p:cNvPr id="992261" name="Group 5"/>
          <p:cNvGrpSpPr>
            <a:grpSpLocks/>
          </p:cNvGrpSpPr>
          <p:nvPr/>
        </p:nvGrpSpPr>
        <p:grpSpPr bwMode="auto">
          <a:xfrm>
            <a:off x="7239000" y="2362200"/>
            <a:ext cx="1295400" cy="990600"/>
            <a:chOff x="4512" y="1728"/>
            <a:chExt cx="816" cy="624"/>
          </a:xfrm>
        </p:grpSpPr>
        <p:sp>
          <p:nvSpPr>
            <p:cNvPr id="992262" name="Oval 6"/>
            <p:cNvSpPr>
              <a:spLocks noChangeArrowheads="1"/>
            </p:cNvSpPr>
            <p:nvPr/>
          </p:nvSpPr>
          <p:spPr bwMode="auto">
            <a:xfrm>
              <a:off x="4800" y="172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3" name="Oval 7"/>
            <p:cNvSpPr>
              <a:spLocks noChangeArrowheads="1"/>
            </p:cNvSpPr>
            <p:nvPr/>
          </p:nvSpPr>
          <p:spPr bwMode="auto">
            <a:xfrm>
              <a:off x="5136" y="182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4" name="Oval 8"/>
            <p:cNvSpPr>
              <a:spLocks noChangeArrowheads="1"/>
            </p:cNvSpPr>
            <p:nvPr/>
          </p:nvSpPr>
          <p:spPr bwMode="auto">
            <a:xfrm>
              <a:off x="4992" y="2160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5" name="Oval 9"/>
            <p:cNvSpPr>
              <a:spLocks noChangeArrowheads="1"/>
            </p:cNvSpPr>
            <p:nvPr/>
          </p:nvSpPr>
          <p:spPr bwMode="auto">
            <a:xfrm>
              <a:off x="4512" y="211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6" name="Line 10"/>
            <p:cNvSpPr>
              <a:spLocks noChangeShapeType="1"/>
            </p:cNvSpPr>
            <p:nvPr/>
          </p:nvSpPr>
          <p:spPr bwMode="auto">
            <a:xfrm>
              <a:off x="4992" y="1824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67" name="Line 11"/>
            <p:cNvSpPr>
              <a:spLocks noChangeShapeType="1"/>
            </p:cNvSpPr>
            <p:nvPr/>
          </p:nvSpPr>
          <p:spPr bwMode="auto">
            <a:xfrm flipH="1">
              <a:off x="4656" y="1872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68" name="Line 12"/>
            <p:cNvSpPr>
              <a:spLocks noChangeShapeType="1"/>
            </p:cNvSpPr>
            <p:nvPr/>
          </p:nvSpPr>
          <p:spPr bwMode="auto">
            <a:xfrm>
              <a:off x="4704" y="22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B71F-CAAD-4127-BEF6-BB64AC82CA18}" type="slidenum">
              <a:rPr lang="he-IL" altLang="en-US"/>
              <a:pPr/>
              <a:t>22</a:t>
            </a:fld>
            <a:endParaRPr lang="en-GB" alt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762000"/>
          </a:xfrm>
        </p:spPr>
        <p:txBody>
          <a:bodyPr/>
          <a:lstStyle/>
          <a:p>
            <a:r>
              <a:rPr lang="en-US" altLang="en-US" sz="2800" b="1">
                <a:latin typeface="Comic Sans MS" panose="030F0702030302020204" pitchFamily="66" charset="0"/>
              </a:rPr>
              <a:t>Models used for Testing Graph Properties</a:t>
            </a:r>
          </a:p>
        </p:txBody>
      </p:sp>
      <p:grpSp>
        <p:nvGrpSpPr>
          <p:cNvPr id="732210" name="Group 50"/>
          <p:cNvGrpSpPr>
            <a:grpSpLocks/>
          </p:cNvGrpSpPr>
          <p:nvPr/>
        </p:nvGrpSpPr>
        <p:grpSpPr bwMode="auto">
          <a:xfrm>
            <a:off x="79375" y="3657600"/>
            <a:ext cx="8447088" cy="2527300"/>
            <a:chOff x="50" y="2304"/>
            <a:chExt cx="5321" cy="1592"/>
          </a:xfrm>
        </p:grpSpPr>
        <p:grpSp>
          <p:nvGrpSpPr>
            <p:cNvPr id="732164" name="Group 4"/>
            <p:cNvGrpSpPr>
              <a:grpSpLocks/>
            </p:cNvGrpSpPr>
            <p:nvPr/>
          </p:nvGrpSpPr>
          <p:grpSpPr bwMode="auto">
            <a:xfrm>
              <a:off x="3945" y="2304"/>
              <a:ext cx="1426" cy="1183"/>
              <a:chOff x="3830" y="2496"/>
              <a:chExt cx="1376" cy="1495"/>
            </a:xfrm>
          </p:grpSpPr>
          <p:grpSp>
            <p:nvGrpSpPr>
              <p:cNvPr id="732165" name="Group 5"/>
              <p:cNvGrpSpPr>
                <a:grpSpLocks/>
              </p:cNvGrpSpPr>
              <p:nvPr/>
            </p:nvGrpSpPr>
            <p:grpSpPr bwMode="auto">
              <a:xfrm>
                <a:off x="3984" y="2496"/>
                <a:ext cx="1222" cy="1440"/>
                <a:chOff x="3840" y="2496"/>
                <a:chExt cx="1222" cy="1440"/>
              </a:xfrm>
            </p:grpSpPr>
            <p:grpSp>
              <p:nvGrpSpPr>
                <p:cNvPr id="732166" name="Group 6"/>
                <p:cNvGrpSpPr>
                  <a:grpSpLocks/>
                </p:cNvGrpSpPr>
                <p:nvPr/>
              </p:nvGrpSpPr>
              <p:grpSpPr bwMode="auto">
                <a:xfrm>
                  <a:off x="3840" y="2688"/>
                  <a:ext cx="240" cy="1248"/>
                  <a:chOff x="3840" y="2688"/>
                  <a:chExt cx="240" cy="1248"/>
                </a:xfrm>
              </p:grpSpPr>
              <p:sp>
                <p:nvSpPr>
                  <p:cNvPr id="73216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2688"/>
                    <a:ext cx="240" cy="12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216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88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216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120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217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408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217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9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2172" name="Group 12"/>
                <p:cNvGrpSpPr>
                  <a:grpSpLocks/>
                </p:cNvGrpSpPr>
                <p:nvPr/>
              </p:nvGrpSpPr>
              <p:grpSpPr bwMode="auto">
                <a:xfrm>
                  <a:off x="3936" y="2496"/>
                  <a:ext cx="1126" cy="345"/>
                  <a:chOff x="3936" y="2496"/>
                  <a:chExt cx="1126" cy="345"/>
                </a:xfrm>
              </p:grpSpPr>
              <p:grpSp>
                <p:nvGrpSpPr>
                  <p:cNvPr id="732173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284" y="2496"/>
                    <a:ext cx="778" cy="345"/>
                    <a:chOff x="4310" y="2535"/>
                    <a:chExt cx="778" cy="345"/>
                  </a:xfrm>
                </p:grpSpPr>
                <p:grpSp>
                  <p:nvGrpSpPr>
                    <p:cNvPr id="732174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0" y="2736"/>
                      <a:ext cx="768" cy="144"/>
                      <a:chOff x="4320" y="2736"/>
                      <a:chExt cx="768" cy="144"/>
                    </a:xfrm>
                  </p:grpSpPr>
                  <p:sp>
                    <p:nvSpPr>
                      <p:cNvPr id="732175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0" y="2736"/>
                        <a:ext cx="768" cy="1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76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12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77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04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78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96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32179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0" y="2535"/>
                      <a:ext cx="761" cy="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/>
                      <a:r>
                        <a:rPr lang="en-US" altLang="en-US" sz="1600">
                          <a:latin typeface="Times New Roman" panose="02020603050405020304" pitchFamily="18" charset="0"/>
                        </a:rPr>
                        <a:t>1    2   …    d</a:t>
                      </a:r>
                    </a:p>
                  </p:txBody>
                </p:sp>
              </p:grpSp>
              <p:sp>
                <p:nvSpPr>
                  <p:cNvPr id="73218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2181" name="Group 21"/>
                <p:cNvGrpSpPr>
                  <a:grpSpLocks/>
                </p:cNvGrpSpPr>
                <p:nvPr/>
              </p:nvGrpSpPr>
              <p:grpSpPr bwMode="auto">
                <a:xfrm>
                  <a:off x="3936" y="3542"/>
                  <a:ext cx="1126" cy="346"/>
                  <a:chOff x="3936" y="2495"/>
                  <a:chExt cx="1126" cy="346"/>
                </a:xfrm>
              </p:grpSpPr>
              <p:grpSp>
                <p:nvGrpSpPr>
                  <p:cNvPr id="73218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284" y="2495"/>
                    <a:ext cx="778" cy="346"/>
                    <a:chOff x="4310" y="2534"/>
                    <a:chExt cx="778" cy="346"/>
                  </a:xfrm>
                </p:grpSpPr>
                <p:grpSp>
                  <p:nvGrpSpPr>
                    <p:cNvPr id="732183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0" y="2736"/>
                      <a:ext cx="768" cy="144"/>
                      <a:chOff x="4320" y="2736"/>
                      <a:chExt cx="768" cy="144"/>
                    </a:xfrm>
                  </p:grpSpPr>
                  <p:sp>
                    <p:nvSpPr>
                      <p:cNvPr id="732184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20" y="2736"/>
                        <a:ext cx="768" cy="1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85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12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8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04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218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96" y="2736"/>
                        <a:ext cx="0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32188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0" y="2534"/>
                      <a:ext cx="761" cy="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/>
                      <a:r>
                        <a:rPr lang="en-US" altLang="en-US" sz="1600">
                          <a:latin typeface="Times New Roman" panose="02020603050405020304" pitchFamily="18" charset="0"/>
                        </a:rPr>
                        <a:t>1    2   …    d</a:t>
                      </a:r>
                    </a:p>
                  </p:txBody>
                </p:sp>
              </p:grpSp>
              <p:sp>
                <p:nvSpPr>
                  <p:cNvPr id="73218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2190" name="Group 30"/>
                <p:cNvGrpSpPr>
                  <a:grpSpLocks/>
                </p:cNvGrpSpPr>
                <p:nvPr/>
              </p:nvGrpSpPr>
              <p:grpSpPr bwMode="auto">
                <a:xfrm>
                  <a:off x="3936" y="2928"/>
                  <a:ext cx="1126" cy="144"/>
                  <a:chOff x="3936" y="2928"/>
                  <a:chExt cx="1126" cy="144"/>
                </a:xfrm>
              </p:grpSpPr>
              <p:grpSp>
                <p:nvGrpSpPr>
                  <p:cNvPr id="73219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294" y="2928"/>
                    <a:ext cx="768" cy="144"/>
                    <a:chOff x="4320" y="2736"/>
                    <a:chExt cx="768" cy="144"/>
                  </a:xfrm>
                </p:grpSpPr>
                <p:sp>
                  <p:nvSpPr>
                    <p:cNvPr id="732192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0" y="2736"/>
                      <a:ext cx="768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9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273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9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273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9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96" y="273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3219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015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32197" name="Text Box 37"/>
              <p:cNvSpPr txBox="1">
                <a:spLocks noChangeArrowheads="1"/>
              </p:cNvSpPr>
              <p:nvPr/>
            </p:nvSpPr>
            <p:spPr bwMode="auto">
              <a:xfrm>
                <a:off x="3830" y="2679"/>
                <a:ext cx="174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6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32198" name="Text Box 38"/>
              <p:cNvSpPr txBox="1">
                <a:spLocks noChangeArrowheads="1"/>
              </p:cNvSpPr>
              <p:nvPr/>
            </p:nvSpPr>
            <p:spPr bwMode="auto">
              <a:xfrm>
                <a:off x="3836" y="3723"/>
                <a:ext cx="173" cy="2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1600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732199" name="Text Box 39"/>
            <p:cNvSpPr txBox="1">
              <a:spLocks noChangeArrowheads="1"/>
            </p:cNvSpPr>
            <p:nvPr/>
          </p:nvSpPr>
          <p:spPr bwMode="auto">
            <a:xfrm>
              <a:off x="50" y="2304"/>
              <a:ext cx="4224" cy="1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 b="1">
                  <a:solidFill>
                    <a:srgbClr val="990033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Bounded-Degree Graphs Model</a:t>
              </a:r>
              <a:r>
                <a:rPr lang="en-US" altLang="en-US" sz="2400" b="1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chemeClr val="bg2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[Goldreich, R]</a:t>
              </a:r>
              <a:r>
                <a:rPr lang="en-US" altLang="en-US" sz="2400" b="1">
                  <a:solidFill>
                    <a:srgbClr val="660066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:</a:t>
              </a:r>
            </a:p>
            <a:p>
              <a:pPr eaLnBrk="0" hangingPunct="0"/>
              <a:r>
                <a:rPr lang="en-US" altLang="en-US" sz="2000" b="1">
                  <a:latin typeface="Comic Sans MS" panose="030F0702030302020204" pitchFamily="66" charset="0"/>
                </a:rPr>
                <a:t>(</a:t>
              </a:r>
              <a:r>
                <a:rPr lang="en-US" altLang="en-US" sz="2000">
                  <a:latin typeface="Comic Sans MS" panose="030F0702030302020204" pitchFamily="66" charset="0"/>
                </a:rPr>
                <a:t>graph is represented by</a:t>
              </a:r>
              <a:r>
                <a:rPr lang="en-US" altLang="en-US" sz="2000">
                  <a:solidFill>
                    <a:srgbClr val="009900"/>
                  </a:solidFill>
                  <a:latin typeface="Comic Sans MS" panose="030F0702030302020204" pitchFamily="66" charset="0"/>
                </a:rPr>
                <a:t> n</a:t>
              </a:r>
              <a:r>
                <a:rPr lang="en-US" altLang="en-US" sz="2000">
                  <a:latin typeface="Comic Sans MS" panose="030F0702030302020204" pitchFamily="66" charset="0"/>
                </a:rPr>
                <a:t> incidence lists of </a:t>
              </a:r>
            </a:p>
            <a:p>
              <a:pPr eaLnBrk="0" hangingPunct="0"/>
              <a:r>
                <a:rPr lang="en-US" altLang="en-US" sz="2000">
                  <a:latin typeface="Comic Sans MS" panose="030F0702030302020204" pitchFamily="66" charset="0"/>
                </a:rPr>
                <a:t>size </a:t>
              </a:r>
              <a:r>
                <a:rPr lang="en-US" altLang="en-US" sz="2000">
                  <a:solidFill>
                    <a:srgbClr val="009900"/>
                  </a:solidFill>
                  <a:latin typeface="Comic Sans MS" panose="030F0702030302020204" pitchFamily="66" charset="0"/>
                </a:rPr>
                <a:t>d</a:t>
              </a:r>
              <a:r>
                <a:rPr lang="en-US" altLang="en-US" sz="2000">
                  <a:latin typeface="Comic Sans MS" panose="030F0702030302020204" pitchFamily="66" charset="0"/>
                </a:rPr>
                <a:t>)</a:t>
              </a:r>
              <a:endParaRPr lang="en-US" altLang="en-US" sz="2400" b="1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eaLnBrk="0" hangingPunct="0">
                <a:buFont typeface="Wingdings" panose="05000000000000000000" pitchFamily="2" charset="2"/>
                <a:buChar char="§"/>
              </a:pP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 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queries: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who is </a:t>
              </a:r>
              <a:r>
                <a:rPr lang="en-US" altLang="en-US" sz="2400">
                  <a:solidFill>
                    <a:srgbClr val="0099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i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’th neighbor of</a:t>
              </a:r>
              <a:r>
                <a:rPr lang="en-US" altLang="en-US" sz="2400">
                  <a:solidFill>
                    <a:srgbClr val="008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en-US" altLang="en-US" sz="2400">
                  <a:solidFill>
                    <a:srgbClr val="0099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v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?</a:t>
              </a:r>
            </a:p>
            <a:p>
              <a:pPr eaLnBrk="0" hangingPunct="0">
                <a:buFont typeface="Wingdings" panose="05000000000000000000" pitchFamily="2" charset="2"/>
                <a:buChar char="§"/>
              </a:pP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 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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</a:rPr>
                <a:t> -far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: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 </a:t>
              </a:r>
              <a:r>
                <a:rPr lang="en-US" altLang="en-US" sz="2400">
                  <a:solidFill>
                    <a:srgbClr val="FF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dn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edges should be modified.</a:t>
              </a:r>
            </a:p>
            <a:p>
              <a:pPr eaLnBrk="0" hangingPunct="0">
                <a:buFont typeface="Wingdings" panose="05000000000000000000" pitchFamily="2" charset="2"/>
                <a:buChar char="§"/>
              </a:pPr>
              <a:r>
                <a:rPr lang="en-US" altLang="en-US" sz="2400">
                  <a:latin typeface="Comic Sans MS" panose="030F0702030302020204" pitchFamily="66" charset="0"/>
                </a:rPr>
                <a:t> 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</a:rPr>
                <a:t>suitable: </a:t>
              </a:r>
              <a:r>
                <a:rPr lang="en-US" altLang="en-US" sz="2400">
                  <a:solidFill>
                    <a:srgbClr val="FF3300"/>
                  </a:solidFill>
                  <a:latin typeface="Comic Sans MS" panose="030F0702030302020204" pitchFamily="66" charset="0"/>
                </a:rPr>
                <a:t>(almost)-regular</a:t>
              </a:r>
              <a:r>
                <a:rPr lang="en-US" altLang="en-US" sz="2400">
                  <a:solidFill>
                    <a:srgbClr val="0000FF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en-US" sz="240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sparse graphs</a:t>
              </a:r>
              <a:r>
                <a:rPr lang="en-US" altLang="en-US" sz="2400" b="1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br>
                <a:rPr lang="en-US" altLang="en-US" sz="2400" b="1">
                  <a:latin typeface="Comic Sans MS" panose="030F0702030302020204" pitchFamily="66" charset="0"/>
                  <a:sym typeface="Symbol" panose="05050102010706020507" pitchFamily="18" charset="2"/>
                </a:rPr>
              </a:br>
              <a:r>
                <a:rPr lang="en-US" altLang="en-US" sz="2400" b="1">
                  <a:latin typeface="Comic Sans MS" panose="030F0702030302020204" pitchFamily="66" charset="0"/>
                  <a:sym typeface="Symbol" panose="05050102010706020507" pitchFamily="18" charset="2"/>
                </a:rPr>
                <a:t>  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(in particular, </a:t>
              </a:r>
              <a:r>
                <a:rPr lang="en-US" altLang="en-US" sz="2400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constant-degree</a:t>
              </a:r>
              <a:r>
                <a:rPr lang="en-US" altLang="en-US" sz="2400">
                  <a:latin typeface="Comic Sans MS" panose="030F0702030302020204" pitchFamily="66" charset="0"/>
                  <a:sym typeface="Symbol" panose="05050102010706020507" pitchFamily="18" charset="2"/>
                </a:rPr>
                <a:t> graphs)</a:t>
              </a:r>
              <a:endParaRPr lang="en-US" altLang="en-US" sz="2400" b="1"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</p:grpSp>
      <p:sp>
        <p:nvSpPr>
          <p:cNvPr id="732200" name="Text Box 40"/>
          <p:cNvSpPr txBox="1">
            <a:spLocks noChangeArrowheads="1"/>
          </p:cNvSpPr>
          <p:nvPr/>
        </p:nvSpPr>
        <p:spPr bwMode="auto">
          <a:xfrm>
            <a:off x="457200" y="1295400"/>
            <a:ext cx="63246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 dirty="0">
                <a:solidFill>
                  <a:srgbClr val="990033"/>
                </a:solidFill>
                <a:latin typeface="Comic Sans MS" panose="030F0702030302020204" pitchFamily="66" charset="0"/>
              </a:rPr>
              <a:t>Dense Graphs </a:t>
            </a:r>
            <a:r>
              <a:rPr lang="en-US" altLang="en-US" sz="2400" b="1" dirty="0">
                <a:solidFill>
                  <a:srgbClr val="990033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Model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[Goldreich, Goldwasser, R]</a:t>
            </a:r>
            <a:r>
              <a:rPr lang="en-US" altLang="en-US" sz="2400" b="1" dirty="0">
                <a:solidFill>
                  <a:srgbClr val="6600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:</a:t>
            </a:r>
          </a:p>
          <a:p>
            <a:pPr eaLnBrk="0" hangingPunct="0"/>
            <a:r>
              <a:rPr lang="en-US" altLang="en-US" sz="2000" b="1" dirty="0">
                <a:latin typeface="Comic Sans MS" panose="030F0702030302020204" pitchFamily="66" charset="0"/>
              </a:rPr>
              <a:t>(</a:t>
            </a:r>
            <a:r>
              <a:rPr lang="en-US" altLang="en-US" sz="2000" dirty="0">
                <a:latin typeface="Comic Sans MS" panose="030F0702030302020204" pitchFamily="66" charset="0"/>
              </a:rPr>
              <a:t>graph is represented by </a:t>
            </a:r>
            <a:r>
              <a:rPr lang="en-US" altLang="en-US" sz="2000" dirty="0">
                <a:solidFill>
                  <a:srgbClr val="009900"/>
                </a:solidFill>
                <a:latin typeface="Comic Sans MS" panose="030F0702030302020204" pitchFamily="66" charset="0"/>
              </a:rPr>
              <a:t>n x n</a:t>
            </a:r>
            <a:r>
              <a:rPr lang="en-US" altLang="en-US" sz="2000" dirty="0">
                <a:latin typeface="Comic Sans MS" panose="030F0702030302020204" pitchFamily="66" charset="0"/>
              </a:rPr>
              <a:t> adjacency matrix)</a:t>
            </a:r>
            <a:endParaRPr lang="en-US" altLang="en-US" sz="2000" b="1" dirty="0">
              <a:latin typeface="Comic Sans MS" panose="030F0702030302020204" pitchFamily="66" charset="0"/>
            </a:endParaRPr>
          </a:p>
          <a:p>
            <a:pPr eaLnBrk="0" hangingPunct="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queries:</a:t>
            </a:r>
            <a:r>
              <a:rPr lang="en-US" altLang="en-US" sz="2400" dirty="0">
                <a:latin typeface="Comic Sans MS" panose="030F0702030302020204" pitchFamily="66" charset="0"/>
              </a:rPr>
              <a:t> is </a:t>
            </a:r>
            <a:r>
              <a:rPr lang="en-US" altLang="en-US" sz="2400" dirty="0">
                <a:solidFill>
                  <a:srgbClr val="009900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dirty="0" err="1">
                <a:solidFill>
                  <a:srgbClr val="009900"/>
                </a:solidFill>
                <a:latin typeface="Comic Sans MS" panose="030F0702030302020204" pitchFamily="66" charset="0"/>
              </a:rPr>
              <a:t>u,v</a:t>
            </a:r>
            <a:r>
              <a:rPr lang="en-US" altLang="en-US" sz="2400" dirty="0">
                <a:solidFill>
                  <a:srgbClr val="009900"/>
                </a:solidFill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solidFill>
                  <a:srgbClr val="0099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 E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? </a:t>
            </a:r>
          </a:p>
          <a:p>
            <a:pPr eaLnBrk="0" hangingPunct="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-far</a:t>
            </a:r>
            <a:r>
              <a:rPr lang="en-US" altLang="en-US" sz="2400" dirty="0">
                <a:latin typeface="Comic Sans MS" panose="030F0702030302020204" pitchFamily="66" charset="0"/>
              </a:rPr>
              <a:t>: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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n</a:t>
            </a:r>
            <a:r>
              <a:rPr lang="en-US" alt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edges should be modified.</a:t>
            </a:r>
          </a:p>
          <a:p>
            <a:pPr eaLnBrk="0" hangingPunct="0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suitable: </a:t>
            </a:r>
            <a:r>
              <a:rPr lang="en-US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dense graphs</a:t>
            </a:r>
            <a:r>
              <a:rPr lang="en-US" alt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732201" name="Text Box 41"/>
          <p:cNvSpPr txBox="1">
            <a:spLocks noChangeArrowheads="1"/>
          </p:cNvSpPr>
          <p:nvPr/>
        </p:nvSpPr>
        <p:spPr bwMode="auto">
          <a:xfrm>
            <a:off x="7754938" y="1143000"/>
            <a:ext cx="428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600" dirty="0">
                <a:latin typeface="Times New Roman" panose="02020603050405020304" pitchFamily="18" charset="0"/>
              </a:rPr>
              <a:t>v</a:t>
            </a:r>
          </a:p>
        </p:txBody>
      </p:sp>
      <p:grpSp>
        <p:nvGrpSpPr>
          <p:cNvPr id="732202" name="Group 42"/>
          <p:cNvGrpSpPr>
            <a:grpSpLocks/>
          </p:cNvGrpSpPr>
          <p:nvPr/>
        </p:nvGrpSpPr>
        <p:grpSpPr bwMode="auto">
          <a:xfrm>
            <a:off x="6748463" y="1447800"/>
            <a:ext cx="1979612" cy="1392238"/>
            <a:chOff x="3840" y="611"/>
            <a:chExt cx="1109" cy="877"/>
          </a:xfrm>
        </p:grpSpPr>
        <p:sp>
          <p:nvSpPr>
            <p:cNvPr id="732203" name="Line 43"/>
            <p:cNvSpPr>
              <a:spLocks noChangeShapeType="1"/>
            </p:cNvSpPr>
            <p:nvPr/>
          </p:nvSpPr>
          <p:spPr bwMode="auto">
            <a:xfrm>
              <a:off x="4032" y="1008"/>
              <a:ext cx="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04" name="Line 44"/>
            <p:cNvSpPr>
              <a:spLocks noChangeShapeType="1"/>
            </p:cNvSpPr>
            <p:nvPr/>
          </p:nvSpPr>
          <p:spPr bwMode="auto">
            <a:xfrm flipV="1">
              <a:off x="4032" y="115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05" name="Rectangle 45"/>
            <p:cNvSpPr>
              <a:spLocks noChangeArrowheads="1"/>
            </p:cNvSpPr>
            <p:nvPr/>
          </p:nvSpPr>
          <p:spPr bwMode="auto">
            <a:xfrm>
              <a:off x="4036" y="611"/>
              <a:ext cx="913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06" name="Text Box 46"/>
            <p:cNvSpPr txBox="1">
              <a:spLocks noChangeArrowheads="1"/>
            </p:cNvSpPr>
            <p:nvPr/>
          </p:nvSpPr>
          <p:spPr bwMode="auto">
            <a:xfrm>
              <a:off x="4416" y="96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32207" name="Line 47"/>
            <p:cNvSpPr>
              <a:spLocks noChangeShapeType="1"/>
            </p:cNvSpPr>
            <p:nvPr/>
          </p:nvSpPr>
          <p:spPr bwMode="auto">
            <a:xfrm>
              <a:off x="4416" y="62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08" name="Line 48"/>
            <p:cNvSpPr>
              <a:spLocks noChangeShapeType="1"/>
            </p:cNvSpPr>
            <p:nvPr/>
          </p:nvSpPr>
          <p:spPr bwMode="auto">
            <a:xfrm>
              <a:off x="4560" y="62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2209" name="Text Box 49"/>
            <p:cNvSpPr txBox="1">
              <a:spLocks noChangeArrowheads="1"/>
            </p:cNvSpPr>
            <p:nvPr/>
          </p:nvSpPr>
          <p:spPr bwMode="auto">
            <a:xfrm>
              <a:off x="3840" y="96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600">
                  <a:latin typeface="Times New Roman" panose="02020603050405020304" pitchFamily="18" charset="0"/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8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Property Covers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05915" y="949917"/>
            <a:ext cx="8916858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Definition.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property,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 family of properties,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&gt;0.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Say that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is an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if: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(1)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G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latin typeface="Algerian" panose="04020705040A02060702" pitchFamily="82" charset="0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 </a:t>
            </a:r>
            <a:r>
              <a:rPr lang="en-IL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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(G,</a:t>
            </a:r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/2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(2)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 </a:t>
            </a:r>
            <a:r>
              <a:rPr lang="en-IL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</a:t>
            </a:r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400" b="1" baseline="-25000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’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400" b="1" dirty="0" smtClean="0">
                <a:latin typeface="Algerian" panose="04020705040A02060702" pitchFamily="82" charset="0"/>
              </a:rPr>
              <a:t>, 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G’,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64917" y="2115107"/>
            <a:ext cx="1028700" cy="1029481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16915" y="2759346"/>
            <a:ext cx="1008579" cy="1098615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457638" y="2356230"/>
            <a:ext cx="990600" cy="1125726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683515" y="2277409"/>
            <a:ext cx="1524000" cy="1417944"/>
          </a:xfrm>
          <a:prstGeom prst="ellipse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9713" y="3525794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 bwMode="auto">
          <a:xfrm>
            <a:off x="7003901" y="3337535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88515" y="216507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30245" y="2331113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’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35413" y="3150245"/>
            <a:ext cx="22175" cy="206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6829133" y="1706281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 bwMode="auto">
          <a:xfrm>
            <a:off x="6806558" y="2222774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40854" y="314416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6" idx="5"/>
          </p:cNvCxnSpPr>
          <p:nvPr/>
        </p:nvCxnSpPr>
        <p:spPr bwMode="auto">
          <a:xfrm flipH="1" flipV="1">
            <a:off x="6868014" y="2284230"/>
            <a:ext cx="108000" cy="14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20073" y="3144166"/>
            <a:ext cx="6504219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Theorem (roughly). </a:t>
            </a:r>
          </a:p>
          <a:p>
            <a:pPr eaLnBrk="0" hangingPunct="0"/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graph property,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-cover for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. </a:t>
            </a:r>
          </a:p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have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for every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P’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/>
            </a:r>
            <a:b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making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queries, then have </a:t>
            </a:r>
            <a:r>
              <a:rPr lang="en-US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/>
            </a:r>
            <a:b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 </a:t>
            </a:r>
            <a:r>
              <a:rPr lang="en-US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making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O(log(|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cs typeface="+mn-cs"/>
                <a:sym typeface="Symbol" panose="05050102010706020507" pitchFamily="18" charset="2"/>
              </a:rPr>
              <a:t>F|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+mn-cs"/>
                <a:sym typeface="Symbol" panose="05050102010706020507" pitchFamily="18" charset="2"/>
              </a:rPr>
              <a:t>)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+mn-cs"/>
                <a:sym typeface="Symbol" panose="05050102010706020507" pitchFamily="18" charset="2"/>
              </a:rPr>
              <a:t>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+mn-cs"/>
                <a:sym typeface="Symbol" panose="05050102010706020507" pitchFamily="18" charset="2"/>
              </a:rPr>
              <a:t>q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queries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60286" y="4670551"/>
            <a:ext cx="1928229" cy="2041911"/>
            <a:chOff x="6717317" y="3918848"/>
            <a:chExt cx="1928229" cy="2041911"/>
          </a:xfrm>
        </p:grpSpPr>
        <p:sp>
          <p:nvSpPr>
            <p:cNvPr id="18" name="Oval 17"/>
            <p:cNvSpPr/>
            <p:nvPr/>
          </p:nvSpPr>
          <p:spPr bwMode="auto">
            <a:xfrm>
              <a:off x="6717317" y="3918848"/>
              <a:ext cx="1028700" cy="1029481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369315" y="4563087"/>
              <a:ext cx="1008579" cy="1098615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654946" y="4065100"/>
              <a:ext cx="990600" cy="1125726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903950" y="4131045"/>
              <a:ext cx="1524000" cy="1417944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50831" y="5499094"/>
              <a:ext cx="3674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solidFill>
                    <a:srgbClr val="0000FF"/>
                  </a:solidFill>
                  <a:latin typeface="Algerian" panose="04020705040A02060702" pitchFamily="82" charset="0"/>
                </a:rPr>
                <a:t>P</a:t>
              </a:r>
              <a:endParaRPr lang="en-US" sz="2400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445323" y="4704346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endParaRPr lang="en-US" sz="2400" dirty="0"/>
          </a:p>
        </p:txBody>
      </p:sp>
      <p:sp>
        <p:nvSpPr>
          <p:cNvPr id="29" name="Oval 28"/>
          <p:cNvSpPr/>
          <p:nvPr/>
        </p:nvSpPr>
        <p:spPr bwMode="auto">
          <a:xfrm>
            <a:off x="7804831" y="4400537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51359" y="4093291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7734362" y="4483265"/>
            <a:ext cx="92644" cy="37309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 bwMode="auto">
          <a:xfrm>
            <a:off x="7680383" y="4830692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431737" y="4752908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7" name="Straight Arrow Connector 36"/>
          <p:cNvCxnSpPr>
            <a:stCxn id="36" idx="6"/>
            <a:endCxn id="34" idx="2"/>
          </p:cNvCxnSpPr>
          <p:nvPr/>
        </p:nvCxnSpPr>
        <p:spPr bwMode="auto">
          <a:xfrm>
            <a:off x="7503737" y="4788908"/>
            <a:ext cx="176646" cy="777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29" idx="4"/>
            <a:endCxn id="36" idx="6"/>
          </p:cNvCxnSpPr>
          <p:nvPr/>
        </p:nvCxnSpPr>
        <p:spPr bwMode="auto">
          <a:xfrm flipH="1">
            <a:off x="7503737" y="4472537"/>
            <a:ext cx="337094" cy="3163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8080478" y="4202227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L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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(G,P)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7804832" y="4544554"/>
            <a:ext cx="402683" cy="1595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>
          <a:xfrm>
            <a:off x="6260469" y="425028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L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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(G,P)+</a:t>
            </a:r>
            <a:r>
              <a:rPr lang="en-IL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7075901" y="4534200"/>
            <a:ext cx="522014" cy="10987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57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2" grpId="0" animBg="1"/>
      <p:bldP spid="3" grpId="0"/>
      <p:bldP spid="13" grpId="0" animBg="1"/>
      <p:bldP spid="4" grpId="0"/>
      <p:bldP spid="5" grpId="0"/>
      <p:bldP spid="25" grpId="0"/>
      <p:bldP spid="26" grpId="0" animBg="1"/>
      <p:bldP spid="27" grpId="0"/>
      <p:bldP spid="23" grpId="0"/>
      <p:bldP spid="29" grpId="0" animBg="1"/>
      <p:bldP spid="31" grpId="0"/>
      <p:bldP spid="34" grpId="0" animBg="1"/>
      <p:bldP spid="36" grpId="0" animBg="1"/>
      <p:bldP spid="47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altLang="he-IL" sz="2800" b="1" baseline="-25000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-freeness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24600" y="513712"/>
            <a:ext cx="1139280" cy="109367"/>
            <a:chOff x="5983800" y="4377965"/>
            <a:chExt cx="1139280" cy="109367"/>
          </a:xfrm>
        </p:grpSpPr>
        <p:sp>
          <p:nvSpPr>
            <p:cNvPr id="5" name="Oval 4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Oval 9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3542" y="762000"/>
            <a:ext cx="8617866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Lemma.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</a:t>
            </a:r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each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0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-free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G=(V,E)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,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there is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G’=(V,E’) </a:t>
            </a:r>
            <a:r>
              <a:rPr lang="en-US" altLang="en-US" sz="2000" b="1" dirty="0" err="1" smtClean="0">
                <a:latin typeface="Comic Sans MS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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(G,G’)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and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has a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k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en-US" sz="20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homogeneous</a:t>
            </a:r>
            <a:r>
              <a:rPr lang="en-US" altLang="en-US" sz="2000" b="1" dirty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err="1" smtClean="0">
                <a:latin typeface="Comic Sans MS" pitchFamily="66" charset="0"/>
                <a:sym typeface="Symbol" panose="05050102010706020507" pitchFamily="18" charset="2"/>
              </a:rPr>
              <a:t>cotree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k(</a:t>
            </a:r>
            <a:r>
              <a:rPr lang="en-IL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O(1/</a:t>
            </a:r>
            <a:r>
              <a:rPr lang="en-IL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). </a:t>
            </a:r>
            <a:endParaRPr lang="en-US" altLang="en-US" sz="20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3994" y="1442223"/>
            <a:ext cx="9096962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High-level idea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for proof of lemma: Given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T(G)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, try to “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homogenize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” it to get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T(G’) 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by adding/removing few edges. Easy if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T(G</a:t>
            </a:r>
            <a:r>
              <a:rPr lang="en-US" altLang="en-US" sz="20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000" b="1" dirty="0">
                <a:latin typeface="Comic Sans MS" pitchFamily="66" charset="0"/>
                <a:sym typeface="Symbol" panose="05050102010706020507" pitchFamily="18" charset="2"/>
              </a:rPr>
              <a:t> is </a:t>
            </a:r>
            <a:r>
              <a:rPr lang="en-US" altLang="en-US" sz="20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balanced</a:t>
            </a:r>
            <a:r>
              <a:rPr lang="en-US" altLang="en-US" sz="20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000" b="1" dirty="0">
              <a:latin typeface="Comic Sans MS" pitchFamily="66" charset="0"/>
              <a:sym typeface="Symbol" panose="05050102010706020507" pitchFamily="18" charset="2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0" y="2141431"/>
            <a:ext cx="909696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If not balanced, can still start by homogenizing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bottom-up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53541" y="2849317"/>
            <a:ext cx="3347047" cy="2637082"/>
            <a:chOff x="4022970" y="2752647"/>
            <a:chExt cx="3347047" cy="2637082"/>
          </a:xfrm>
        </p:grpSpPr>
        <p:sp>
          <p:nvSpPr>
            <p:cNvPr id="17" name="Rectangle 16"/>
            <p:cNvSpPr/>
            <p:nvPr/>
          </p:nvSpPr>
          <p:spPr>
            <a:xfrm>
              <a:off x="6442131" y="2752647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693" y="3048939"/>
              <a:ext cx="414564" cy="49381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41316" y="3083838"/>
              <a:ext cx="414564" cy="493819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231931" y="3667149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30446" y="3631128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V="1">
              <a:off x="6012295" y="2887931"/>
              <a:ext cx="429836" cy="2638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4625879" y="3734037"/>
              <a:ext cx="504567" cy="3824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09672" name="Group 1009671"/>
            <p:cNvGrpSpPr/>
            <p:nvPr/>
          </p:nvGrpSpPr>
          <p:grpSpPr>
            <a:xfrm>
              <a:off x="4022970" y="4327682"/>
              <a:ext cx="1107475" cy="1062047"/>
              <a:chOff x="1645315" y="5133221"/>
              <a:chExt cx="997254" cy="829095"/>
            </a:xfrm>
          </p:grpSpPr>
          <p:sp>
            <p:nvSpPr>
              <p:cNvPr id="57" name="Isosceles Triangle 56"/>
              <p:cNvSpPr/>
              <p:nvPr/>
            </p:nvSpPr>
            <p:spPr bwMode="auto">
              <a:xfrm>
                <a:off x="1645315" y="5133221"/>
                <a:ext cx="997254" cy="829095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982802" y="5560157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130257" y="3934822"/>
              <a:ext cx="513098" cy="541107"/>
              <a:chOff x="512601" y="5133222"/>
              <a:chExt cx="774091" cy="780812"/>
            </a:xfrm>
          </p:grpSpPr>
          <p:sp>
            <p:nvSpPr>
              <p:cNvPr id="62" name="Isosceles Triangle 61"/>
              <p:cNvSpPr/>
              <p:nvPr/>
            </p:nvSpPr>
            <p:spPr bwMode="auto">
              <a:xfrm>
                <a:off x="512601" y="5133222"/>
                <a:ext cx="774091" cy="780812"/>
              </a:xfrm>
              <a:prstGeom prst="triangl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61828" y="5579154"/>
                <a:ext cx="293338" cy="241924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911052" y="3409055"/>
              <a:ext cx="458965" cy="516188"/>
              <a:chOff x="1645315" y="5133221"/>
              <a:chExt cx="971619" cy="795881"/>
            </a:xfrm>
          </p:grpSpPr>
          <p:sp>
            <p:nvSpPr>
              <p:cNvPr id="65" name="Isosceles Triangle 64"/>
              <p:cNvSpPr/>
              <p:nvPr/>
            </p:nvSpPr>
            <p:spPr bwMode="auto">
              <a:xfrm>
                <a:off x="1645315" y="5133221"/>
                <a:ext cx="971619" cy="795881"/>
              </a:xfrm>
              <a:prstGeom prst="triangl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982802" y="5560157"/>
                <a:ext cx="293338" cy="24192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94207" y="3982110"/>
              <a:ext cx="414564" cy="493819"/>
            </a:xfrm>
            <a:prstGeom prst="rect">
              <a:avLst/>
            </a:prstGeom>
          </p:spPr>
        </p:pic>
        <p:cxnSp>
          <p:nvCxnSpPr>
            <p:cNvPr id="68" name="Straight Connector 67"/>
            <p:cNvCxnSpPr/>
            <p:nvPr/>
          </p:nvCxnSpPr>
          <p:spPr bwMode="auto">
            <a:xfrm flipH="1">
              <a:off x="5277115" y="3248715"/>
              <a:ext cx="504567" cy="3824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754178" y="2852261"/>
              <a:ext cx="361587" cy="2995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6062008" y="3218051"/>
              <a:ext cx="282231" cy="43954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/>
            <p:cNvSpPr/>
            <p:nvPr/>
          </p:nvSpPr>
          <p:spPr>
            <a:xfrm>
              <a:off x="5469247" y="4060204"/>
              <a:ext cx="293338" cy="2419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4" name="Straight Connector 73"/>
            <p:cNvCxnSpPr>
              <a:stCxn id="24" idx="3"/>
              <a:endCxn id="73" idx="0"/>
            </p:cNvCxnSpPr>
            <p:nvPr/>
          </p:nvCxnSpPr>
          <p:spPr bwMode="auto">
            <a:xfrm>
              <a:off x="5423784" y="3752090"/>
              <a:ext cx="192132" cy="3081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6" name="Group 75"/>
            <p:cNvGrpSpPr/>
            <p:nvPr/>
          </p:nvGrpSpPr>
          <p:grpSpPr>
            <a:xfrm>
              <a:off x="5365826" y="4295016"/>
              <a:ext cx="480038" cy="460815"/>
              <a:chOff x="430339" y="5133221"/>
              <a:chExt cx="977256" cy="840814"/>
            </a:xfrm>
          </p:grpSpPr>
          <p:sp>
            <p:nvSpPr>
              <p:cNvPr id="77" name="Isosceles Triangle 76"/>
              <p:cNvSpPr/>
              <p:nvPr/>
            </p:nvSpPr>
            <p:spPr bwMode="auto">
              <a:xfrm>
                <a:off x="430339" y="5133221"/>
                <a:ext cx="977256" cy="840814"/>
              </a:xfrm>
              <a:prstGeom prst="triangl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61828" y="5579154"/>
                <a:ext cx="293338" cy="241924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81" name="Rectangle 80"/>
          <p:cNvSpPr/>
          <p:nvPr/>
        </p:nvSpPr>
        <p:spPr>
          <a:xfrm>
            <a:off x="543707" y="5529335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165542" y="4072776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457784" y="460642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654355" y="487802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388" y="5062686"/>
            <a:ext cx="414564" cy="493819"/>
          </a:xfrm>
          <a:prstGeom prst="rect">
            <a:avLst/>
          </a:prstGeom>
        </p:spPr>
      </p:pic>
      <p:sp>
        <p:nvSpPr>
          <p:cNvPr id="86" name="Isosceles Triangle 85"/>
          <p:cNvSpPr/>
          <p:nvPr/>
        </p:nvSpPr>
        <p:spPr bwMode="auto">
          <a:xfrm>
            <a:off x="3121932" y="5380764"/>
            <a:ext cx="1107475" cy="1062047"/>
          </a:xfrm>
          <a:prstGeom prst="triangle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80208" y="5911787"/>
            <a:ext cx="325759" cy="309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468388" y="6446652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89" name="Isosceles Triangle 88"/>
          <p:cNvSpPr/>
          <p:nvPr/>
        </p:nvSpPr>
        <p:spPr bwMode="auto">
          <a:xfrm>
            <a:off x="4475941" y="5430460"/>
            <a:ext cx="859553" cy="962654"/>
          </a:xfrm>
          <a:prstGeom prst="triangle">
            <a:avLst/>
          </a:prstGeom>
          <a:solidFill>
            <a:srgbClr val="00B0F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00600" y="6004545"/>
            <a:ext cx="194436" cy="1676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742865" y="5160181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332566" y="6442811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168834" y="4685853"/>
            <a:ext cx="293338" cy="2419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flipV="1">
            <a:off x="3733872" y="4880960"/>
            <a:ext cx="429836" cy="2638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4475755" y="4854716"/>
            <a:ext cx="361587" cy="2995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oup 59"/>
          <p:cNvGrpSpPr/>
          <p:nvPr/>
        </p:nvGrpSpPr>
        <p:grpSpPr>
          <a:xfrm>
            <a:off x="5675256" y="4094596"/>
            <a:ext cx="1107475" cy="1753298"/>
            <a:chOff x="3274332" y="5215086"/>
            <a:chExt cx="1107475" cy="1753298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20788" y="5215086"/>
              <a:ext cx="414564" cy="493819"/>
            </a:xfrm>
            <a:prstGeom prst="rect">
              <a:avLst/>
            </a:prstGeom>
          </p:spPr>
        </p:pic>
        <p:sp>
          <p:nvSpPr>
            <p:cNvPr id="97" name="Isosceles Triangle 96"/>
            <p:cNvSpPr/>
            <p:nvPr/>
          </p:nvSpPr>
          <p:spPr bwMode="auto">
            <a:xfrm>
              <a:off x="3274332" y="5533164"/>
              <a:ext cx="1107475" cy="1062047"/>
            </a:xfrm>
            <a:prstGeom prst="triangle">
              <a:avLst/>
            </a:prstGeom>
            <a:solidFill>
              <a:srgbClr val="00B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632608" y="6064187"/>
              <a:ext cx="325759" cy="3098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20788" y="6599052"/>
              <a:ext cx="4459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b="1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X</a:t>
              </a:r>
              <a:r>
                <a:rPr lang="en-US" altLang="en-US" b="1" baseline="-25000" dirty="0" smtClean="0">
                  <a:solidFill>
                    <a:srgbClr val="0000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1</a:t>
              </a:r>
              <a:endParaRPr lang="en-US" dirty="0"/>
            </a:p>
          </p:txBody>
        </p:sp>
      </p:grpSp>
      <p:cxnSp>
        <p:nvCxnSpPr>
          <p:cNvPr id="101" name="Straight Connector 100"/>
          <p:cNvCxnSpPr/>
          <p:nvPr/>
        </p:nvCxnSpPr>
        <p:spPr bwMode="auto">
          <a:xfrm flipH="1">
            <a:off x="6221345" y="3800376"/>
            <a:ext cx="504567" cy="3824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104"/>
          <p:cNvSpPr/>
          <p:nvPr/>
        </p:nvSpPr>
        <p:spPr>
          <a:xfrm>
            <a:off x="6725496" y="3554611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880" y="2988177"/>
            <a:ext cx="414564" cy="493819"/>
          </a:xfrm>
          <a:prstGeom prst="rect">
            <a:avLst/>
          </a:prstGeom>
        </p:spPr>
      </p:pic>
      <p:sp>
        <p:nvSpPr>
          <p:cNvPr id="107" name="Rectangle 106"/>
          <p:cNvSpPr/>
          <p:nvPr/>
        </p:nvSpPr>
        <p:spPr>
          <a:xfrm>
            <a:off x="8166694" y="3606836"/>
            <a:ext cx="293338" cy="2419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767" y="4025490"/>
            <a:ext cx="414564" cy="493819"/>
          </a:xfrm>
          <a:prstGeom prst="rect">
            <a:avLst/>
          </a:prstGeom>
        </p:spPr>
      </p:pic>
      <p:cxnSp>
        <p:nvCxnSpPr>
          <p:cNvPr id="109" name="Straight Connector 108"/>
          <p:cNvCxnSpPr/>
          <p:nvPr/>
        </p:nvCxnSpPr>
        <p:spPr bwMode="auto">
          <a:xfrm flipV="1">
            <a:off x="6977886" y="3232415"/>
            <a:ext cx="544671" cy="309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>
            <a:endCxn id="107" idx="0"/>
          </p:cNvCxnSpPr>
          <p:nvPr/>
        </p:nvCxnSpPr>
        <p:spPr bwMode="auto">
          <a:xfrm>
            <a:off x="7820148" y="3175775"/>
            <a:ext cx="493215" cy="4310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7013302" y="3680705"/>
            <a:ext cx="498747" cy="411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116"/>
          <p:cNvSpPr/>
          <p:nvPr/>
        </p:nvSpPr>
        <p:spPr>
          <a:xfrm>
            <a:off x="6780946" y="5811758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UX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6" grpId="0" animBg="1"/>
      <p:bldP spid="87" grpId="0" animBg="1"/>
      <p:bldP spid="89" grpId="0" animBg="1"/>
      <p:bldP spid="90" grpId="0" animBg="1"/>
      <p:bldP spid="91" grpId="0" animBg="1"/>
      <p:bldP spid="92" grpId="0"/>
      <p:bldP spid="93" grpId="0" animBg="1"/>
      <p:bldP spid="1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890458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Semi-Homogeneous Partition Properties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Nakar,Ron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]</a:t>
            </a:r>
            <a:endParaRPr lang="en-US" altLang="he-IL" sz="2400" dirty="0">
              <a:solidFill>
                <a:schemeClr val="bg2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47097" y="1011358"/>
            <a:ext cx="8916858" cy="236988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Each property in this family defined by integer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and symmetric function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: [k]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[k]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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{0,1,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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}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G=(V,E)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has corresponding property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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partition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…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, </a:t>
            </a:r>
          </a:p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  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)=0,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no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edges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btwn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j</a:t>
            </a:r>
            <a:endParaRPr lang="en-US" altLang="en-US" sz="2400" b="1" dirty="0" smtClean="0">
              <a:solidFill>
                <a:srgbClr val="0000FF"/>
              </a:solidFill>
              <a:latin typeface="Comic Sans MS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 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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i,j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)=1,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all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edges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btwn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i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V</a:t>
            </a:r>
            <a:r>
              <a:rPr lang="en-US" alt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j</a:t>
            </a:r>
            <a:endParaRPr lang="en-US" altLang="en-US" sz="2400" b="1" dirty="0">
              <a:solidFill>
                <a:srgbClr val="0000FF"/>
              </a:solidFill>
              <a:latin typeface="Comic Sans MS" pitchFamily="66" charset="0"/>
              <a:sym typeface="Symbol" panose="05050102010706020507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280" y="4030842"/>
            <a:ext cx="8873897" cy="12618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Lemma.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Every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IL" altLang="en-US" sz="28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</a:t>
            </a:r>
            <a:r>
              <a:rPr lang="en-IL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has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b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with query complexity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poly(1/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,log k). 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(Follows 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from </a:t>
            </a:r>
            <a:r>
              <a:rPr lang="en-US" altLang="en-US" sz="2400" dirty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[</a:t>
            </a:r>
            <a:r>
              <a:rPr lang="en-US" altLang="en-US" sz="2400" dirty="0" err="1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Andersson</a:t>
            </a:r>
            <a:r>
              <a:rPr lang="en-US" altLang="en-US" sz="2400" dirty="0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Engerbretsen</a:t>
            </a:r>
            <a:r>
              <a:rPr lang="en-US" altLang="en-US" sz="2400" dirty="0" smtClean="0">
                <a:solidFill>
                  <a:schemeClr val="bg2"/>
                </a:solidFill>
                <a:latin typeface="Comic Sans MS" pitchFamily="66" charset="0"/>
                <a:sym typeface="Symbol" panose="05050102010706020507" pitchFamily="18" charset="2"/>
              </a:rPr>
              <a:t>]</a:t>
            </a:r>
            <a:r>
              <a:rPr lang="en-US" altLang="en-US" sz="2400" dirty="0" smtClean="0">
                <a:latin typeface="Comic Sans MS" pitchFamily="66" charset="0"/>
                <a:sym typeface="Symbol" panose="05050102010706020507" pitchFamily="18" charset="2"/>
              </a:rPr>
              <a:t>)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1733" y="5279719"/>
            <a:ext cx="8938820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Corollary.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If property has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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4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, 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then has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with query complexity </a:t>
            </a:r>
            <a:b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poly(1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,log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k(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),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log|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)|). 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400800" y="3613789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315199" y="2675190"/>
            <a:ext cx="797351" cy="81858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89987" y="3613789"/>
            <a:ext cx="1061948" cy="94971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" name="Straight Connector 4"/>
          <p:cNvCxnSpPr>
            <a:endCxn id="11" idx="7"/>
          </p:cNvCxnSpPr>
          <p:nvPr/>
        </p:nvCxnSpPr>
        <p:spPr bwMode="auto">
          <a:xfrm>
            <a:off x="8112551" y="2998478"/>
            <a:ext cx="383865" cy="7543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9" idx="3"/>
            <a:endCxn id="11" idx="2"/>
          </p:cNvCxnSpPr>
          <p:nvPr/>
        </p:nvCxnSpPr>
        <p:spPr bwMode="auto">
          <a:xfrm>
            <a:off x="7431968" y="3373899"/>
            <a:ext cx="158019" cy="71474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stCxn id="9" idx="4"/>
            <a:endCxn id="11" idx="0"/>
          </p:cNvCxnSpPr>
          <p:nvPr/>
        </p:nvCxnSpPr>
        <p:spPr bwMode="auto">
          <a:xfrm>
            <a:off x="7713875" y="3493778"/>
            <a:ext cx="407086" cy="1200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9" idx="5"/>
            <a:endCxn id="11" idx="1"/>
          </p:cNvCxnSpPr>
          <p:nvPr/>
        </p:nvCxnSpPr>
        <p:spPr bwMode="auto">
          <a:xfrm flipH="1">
            <a:off x="7745506" y="3373899"/>
            <a:ext cx="250275" cy="37897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3" idx="0"/>
            <a:endCxn id="3" idx="5"/>
          </p:cNvCxnSpPr>
          <p:nvPr/>
        </p:nvCxnSpPr>
        <p:spPr bwMode="auto">
          <a:xfrm>
            <a:off x="6858000" y="3613789"/>
            <a:ext cx="323289" cy="7804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stCxn id="3" idx="1"/>
            <a:endCxn id="3" idx="4"/>
          </p:cNvCxnSpPr>
          <p:nvPr/>
        </p:nvCxnSpPr>
        <p:spPr bwMode="auto">
          <a:xfrm>
            <a:off x="6534711" y="3747700"/>
            <a:ext cx="323289" cy="7804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3" idx="7"/>
            <a:endCxn id="3" idx="3"/>
          </p:cNvCxnSpPr>
          <p:nvPr/>
        </p:nvCxnSpPr>
        <p:spPr bwMode="auto">
          <a:xfrm flipH="1">
            <a:off x="6534711" y="3747700"/>
            <a:ext cx="646578" cy="6465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stCxn id="3" idx="2"/>
            <a:endCxn id="3" idx="6"/>
          </p:cNvCxnSpPr>
          <p:nvPr/>
        </p:nvCxnSpPr>
        <p:spPr bwMode="auto">
          <a:xfrm>
            <a:off x="6400800" y="4070989"/>
            <a:ext cx="914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>
            <a:stCxn id="3" idx="0"/>
            <a:endCxn id="3" idx="4"/>
          </p:cNvCxnSpPr>
          <p:nvPr/>
        </p:nvCxnSpPr>
        <p:spPr bwMode="auto">
          <a:xfrm>
            <a:off x="6858000" y="3613789"/>
            <a:ext cx="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3" idx="1"/>
            <a:endCxn id="3" idx="5"/>
          </p:cNvCxnSpPr>
          <p:nvPr/>
        </p:nvCxnSpPr>
        <p:spPr bwMode="auto">
          <a:xfrm>
            <a:off x="6534711" y="3747700"/>
            <a:ext cx="646578" cy="6465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>
            <a:stCxn id="3" idx="7"/>
            <a:endCxn id="3" idx="2"/>
          </p:cNvCxnSpPr>
          <p:nvPr/>
        </p:nvCxnSpPr>
        <p:spPr bwMode="auto">
          <a:xfrm flipH="1">
            <a:off x="6400800" y="3747700"/>
            <a:ext cx="780489" cy="3232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9664" name="Straight Connector 1009663"/>
          <p:cNvCxnSpPr>
            <a:stCxn id="3" idx="6"/>
            <a:endCxn id="3" idx="3"/>
          </p:cNvCxnSpPr>
          <p:nvPr/>
        </p:nvCxnSpPr>
        <p:spPr bwMode="auto">
          <a:xfrm flipH="1">
            <a:off x="6534711" y="4070989"/>
            <a:ext cx="780489" cy="3232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9668" name="Straight Connector 1009667"/>
          <p:cNvCxnSpPr>
            <a:stCxn id="9" idx="4"/>
            <a:endCxn id="11" idx="2"/>
          </p:cNvCxnSpPr>
          <p:nvPr/>
        </p:nvCxnSpPr>
        <p:spPr bwMode="auto">
          <a:xfrm flipH="1">
            <a:off x="7589987" y="3493778"/>
            <a:ext cx="123888" cy="59487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9670" name="Straight Connector 1009669"/>
          <p:cNvCxnSpPr>
            <a:stCxn id="9" idx="5"/>
            <a:endCxn id="11" idx="7"/>
          </p:cNvCxnSpPr>
          <p:nvPr/>
        </p:nvCxnSpPr>
        <p:spPr bwMode="auto">
          <a:xfrm>
            <a:off x="7995781" y="3373899"/>
            <a:ext cx="500635" cy="37897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9672" name="Straight Connector 1009671"/>
          <p:cNvCxnSpPr>
            <a:stCxn id="9" idx="6"/>
            <a:endCxn id="11" idx="0"/>
          </p:cNvCxnSpPr>
          <p:nvPr/>
        </p:nvCxnSpPr>
        <p:spPr bwMode="auto">
          <a:xfrm>
            <a:off x="8112550" y="3084484"/>
            <a:ext cx="8411" cy="52930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9674" name="Straight Connector 1009673"/>
          <p:cNvCxnSpPr>
            <a:stCxn id="9" idx="3"/>
            <a:endCxn id="11" idx="1"/>
          </p:cNvCxnSpPr>
          <p:nvPr/>
        </p:nvCxnSpPr>
        <p:spPr bwMode="auto">
          <a:xfrm>
            <a:off x="7431968" y="3373899"/>
            <a:ext cx="313538" cy="37897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9676" name="Rectangle 1009675"/>
          <p:cNvSpPr/>
          <p:nvPr/>
        </p:nvSpPr>
        <p:spPr>
          <a:xfrm>
            <a:off x="7813598" y="2368280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013208" y="3510028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457245" y="346456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V</a:t>
            </a:r>
            <a:r>
              <a:rPr lang="en-US" altLang="en-US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</a:t>
            </a:r>
            <a:endParaRPr lang="en-US" dirty="0"/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103280" y="3455185"/>
            <a:ext cx="562802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Denote family by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SHPP</a:t>
            </a:r>
            <a:r>
              <a:rPr lang="en-US" altLang="en-US" sz="2800" b="1" baseline="30000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endParaRPr lang="en-US" altLang="en-US" sz="28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243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  <p:bldP spid="1009676" grpId="0"/>
      <p:bldP spid="46" grpId="0"/>
      <p:bldP spid="47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52400"/>
            <a:ext cx="8420100" cy="1143000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Property Testing and Distance Approximation</a:t>
            </a:r>
            <a:endParaRPr lang="en-US" altLang="he-IL" sz="28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512763" y="1143000"/>
            <a:ext cx="8172450" cy="19389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In </a:t>
            </a:r>
            <a:r>
              <a:rPr lang="en-US" altLang="he-IL" sz="2400" b="1" dirty="0" smtClean="0">
                <a:solidFill>
                  <a:srgbClr val="C222B7"/>
                </a:solidFill>
                <a:latin typeface="Comic Sans MS" pitchFamily="66" charset="0"/>
              </a:rPr>
              <a:t>property testing </a:t>
            </a:r>
            <a:r>
              <a:rPr lang="en-US" altLang="he-IL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Rubinfed</a:t>
            </a:r>
            <a:r>
              <a:rPr lang="en-US" altLang="he-IL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, Sudan], </a:t>
            </a:r>
            <a:r>
              <a:rPr lang="en-US" altLang="he-IL" sz="2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[Goldreich, Goldwasser, Ron]</a:t>
            </a:r>
            <a:r>
              <a:rPr lang="en-US" altLang="he-IL" sz="2400" b="1" dirty="0" smtClean="0">
                <a:latin typeface="Comic Sans MS" pitchFamily="66" charset="0"/>
              </a:rPr>
              <a:t>, the task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“approximate decision”:</a:t>
            </a:r>
          </a:p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Distinguish between objects that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have</a:t>
            </a:r>
            <a:r>
              <a:rPr lang="en-US" altLang="he-IL" sz="2400" b="1" dirty="0" smtClean="0">
                <a:latin typeface="Comic Sans MS" pitchFamily="66" charset="0"/>
              </a:rPr>
              <a:t> a certain property and those that are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far</a:t>
            </a:r>
            <a:r>
              <a:rPr lang="en-US" altLang="he-IL" sz="2400" b="1" dirty="0" smtClean="0">
                <a:latin typeface="Comic Sans MS" pitchFamily="66" charset="0"/>
              </a:rPr>
              <a:t>, w.r.t. a pre-specified distance measure.</a:t>
            </a:r>
            <a:endParaRPr lang="en-US" altLang="he-IL" sz="2400" b="1" dirty="0">
              <a:latin typeface="Comic Sans MS" pitchFamily="66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46088" y="5357336"/>
            <a:ext cx="8305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Comic Sans MS" pitchFamily="66" charset="0"/>
              </a:rPr>
              <a:t>To define </a:t>
            </a:r>
            <a:r>
              <a:rPr lang="en-US" altLang="en-US" sz="2400" b="1" dirty="0" smtClean="0">
                <a:latin typeface="Comic Sans MS" pitchFamily="66" charset="0"/>
              </a:rPr>
              <a:t>tasks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precisely</a:t>
            </a:r>
            <a:r>
              <a:rPr lang="en-US" altLang="en-US" sz="2400" b="1" dirty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latin typeface="Comic Sans MS" pitchFamily="66" charset="0"/>
              </a:rPr>
              <a:t>still have a few things to specify.</a:t>
            </a:r>
            <a:endParaRPr lang="en-GB" altLang="en-US" sz="24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12763" y="3200400"/>
            <a:ext cx="80391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In </a:t>
            </a:r>
            <a:r>
              <a:rPr lang="en-US" altLang="he-IL" sz="2400" b="1" dirty="0" smtClean="0">
                <a:solidFill>
                  <a:srgbClr val="C222B7"/>
                </a:solidFill>
                <a:latin typeface="Comic Sans MS" pitchFamily="66" charset="0"/>
              </a:rPr>
              <a:t>distance approximation </a:t>
            </a:r>
            <a:r>
              <a:rPr lang="en-US" altLang="he-IL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[Parnas, Ron, </a:t>
            </a:r>
            <a:r>
              <a:rPr lang="en-US" altLang="he-IL" sz="2400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Rubinfed</a:t>
            </a:r>
            <a:r>
              <a:rPr lang="en-US" altLang="he-IL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r>
              <a:rPr lang="en-US" altLang="he-IL" sz="2400" b="1" dirty="0" smtClean="0">
                <a:latin typeface="Comic Sans MS" pitchFamily="66" charset="0"/>
              </a:rPr>
              <a:t>, the task is to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approximate the distance </a:t>
            </a:r>
            <a:r>
              <a:rPr lang="en-US" altLang="he-IL" sz="2400" b="1" dirty="0" smtClean="0">
                <a:latin typeface="Comic Sans MS" pitchFamily="66" charset="0"/>
              </a:rPr>
              <a:t>to the property.</a:t>
            </a:r>
            <a:endParaRPr lang="en-US" altLang="he-IL" sz="2400" b="1" dirty="0">
              <a:latin typeface="Comic Sans MS" pitchFamily="66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12763" y="4648200"/>
            <a:ext cx="83058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smtClean="0">
                <a:latin typeface="Comic Sans MS" pitchFamily="66" charset="0"/>
              </a:rPr>
              <a:t>For both allow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small </a:t>
            </a:r>
            <a:r>
              <a:rPr lang="en-US" altLang="en-US" sz="2400" b="1" dirty="0" smtClean="0">
                <a:latin typeface="Comic Sans MS" pitchFamily="66" charset="0"/>
              </a:rPr>
              <a:t>constant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failure </a:t>
            </a:r>
            <a:r>
              <a:rPr lang="en-US" altLang="en-US" sz="2400" b="1" dirty="0" smtClean="0">
                <a:latin typeface="Comic Sans MS" pitchFamily="66" charset="0"/>
              </a:rPr>
              <a:t>probability.</a:t>
            </a:r>
            <a:endParaRPr lang="en-GB" altLang="en-US" sz="24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442" y="152400"/>
            <a:ext cx="8911357" cy="1143000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</a:rPr>
              <a:t>Property Testing and Distance Approximation</a:t>
            </a:r>
            <a:r>
              <a:rPr lang="he-IL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</a:rPr>
              <a:t> 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</a:rPr>
              <a:t> for </a:t>
            </a:r>
            <a:r>
              <a:rPr lang="en-US" altLang="he-IL" sz="2800" b="1" u="sng" dirty="0" smtClean="0">
                <a:solidFill>
                  <a:srgbClr val="7030A0"/>
                </a:solidFill>
                <a:latin typeface="Comic Sans MS" pitchFamily="66" charset="0"/>
                <a:ea typeface="Arial Unicode MS" pitchFamily="34" charset="-128"/>
              </a:rPr>
              <a:t>graph properties</a:t>
            </a:r>
            <a:r>
              <a:rPr lang="en-US" altLang="he-IL" sz="2800" b="1" dirty="0" smtClean="0">
                <a:solidFill>
                  <a:srgbClr val="7030A0"/>
                </a:solidFill>
                <a:latin typeface="Comic Sans MS" pitchFamily="66" charset="0"/>
                <a:ea typeface="Arial Unicode MS" pitchFamily="34" charset="-128"/>
              </a:rPr>
              <a:t> 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</a:rPr>
              <a:t>in the </a:t>
            </a:r>
            <a:r>
              <a:rPr lang="en-US" altLang="he-IL" sz="2800" b="1" u="sng" dirty="0" smtClean="0">
                <a:solidFill>
                  <a:srgbClr val="7030A0"/>
                </a:solidFill>
                <a:latin typeface="Comic Sans MS" pitchFamily="66" charset="0"/>
                <a:ea typeface="Arial Unicode MS" pitchFamily="34" charset="-128"/>
              </a:rPr>
              <a:t>adjacency-matrix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</a:rPr>
              <a:t> model</a:t>
            </a:r>
            <a:endParaRPr lang="en-US" altLang="he-IL" sz="2800" dirty="0">
              <a:solidFill>
                <a:schemeClr val="bg1">
                  <a:lumMod val="65000"/>
                </a:schemeClr>
              </a:solidFill>
              <a:latin typeface="Comic Sans MS" pitchFamily="66" charset="0"/>
              <a:ea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54229" y="2195835"/>
            <a:ext cx="8221941" cy="200054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In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adjacency matrix </a:t>
            </a:r>
            <a:r>
              <a:rPr lang="en-US" altLang="he-IL" sz="2400" b="1" dirty="0" smtClean="0">
                <a:latin typeface="Comic Sans MS" pitchFamily="66" charset="0"/>
              </a:rPr>
              <a:t>model, graphs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G = (V,E)  </a:t>
            </a:r>
            <a:r>
              <a:rPr lang="en-US" altLang="he-IL" sz="2400" b="1" dirty="0" smtClean="0">
                <a:latin typeface="Comic Sans MS" pitchFamily="66" charset="0"/>
              </a:rPr>
              <a:t/>
            </a:r>
            <a:br>
              <a:rPr lang="en-US" altLang="he-IL" sz="2400" b="1" dirty="0" smtClean="0">
                <a:latin typeface="Comic Sans MS" pitchFamily="66" charset="0"/>
              </a:rPr>
            </a:br>
            <a:r>
              <a:rPr lang="en-US" altLang="he-IL" sz="2400" b="1" dirty="0" smtClean="0">
                <a:latin typeface="Comic Sans MS" pitchFamily="66" charset="0"/>
              </a:rPr>
              <a:t>represented by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n x n </a:t>
            </a:r>
            <a:r>
              <a:rPr lang="en-US" altLang="he-IL" sz="2400" b="1" dirty="0" smtClean="0">
                <a:latin typeface="Comic Sans MS" pitchFamily="66" charset="0"/>
              </a:rPr>
              <a:t>adjacency matrices.</a:t>
            </a:r>
          </a:p>
          <a:p>
            <a:pPr eaLnBrk="0" hangingPunct="0"/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Queries: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is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u,v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 E 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? </a:t>
            </a:r>
            <a:endParaRPr lang="en-US" altLang="en-US" sz="2400" b="1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Distance: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Fraction of entries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that should</a:t>
            </a:r>
            <a:b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</a:b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 be modified to obtain property, denoted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(G,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86878" y="4265886"/>
            <a:ext cx="8305800" cy="116955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</a:rPr>
              <a:t>PT </a:t>
            </a:r>
            <a:r>
              <a:rPr lang="en-US" altLang="en-US" sz="2400" b="1" dirty="0" err="1" smtClean="0">
                <a:latin typeface="Comic Sans MS" pitchFamily="66" charset="0"/>
              </a:rPr>
              <a:t>alg</a:t>
            </a:r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</a:rPr>
              <a:t>should decide if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G</a:t>
            </a:r>
            <a:r>
              <a:rPr lang="en-US" altLang="en-US" sz="2400" b="1" dirty="0" smtClean="0">
                <a:latin typeface="Comic Sans MS" pitchFamily="66" charset="0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latin typeface="Comic Sans MS" pitchFamily="66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latin typeface="Comic Sans MS" pitchFamily="66" charset="0"/>
              </a:rPr>
              <a:t> or 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(G,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&gt;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C222B7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should output estimate  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|  -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(G,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)|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0" y="1822447"/>
            <a:ext cx="1979612" cy="1728788"/>
            <a:chOff x="6744879" y="1143000"/>
            <a:chExt cx="1979612" cy="1728788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6744879" y="1479550"/>
              <a:ext cx="1979612" cy="1392238"/>
              <a:chOff x="3840" y="611"/>
              <a:chExt cx="1109" cy="877"/>
            </a:xfrm>
          </p:grpSpPr>
          <p:sp>
            <p:nvSpPr>
              <p:cNvPr id="8" name="Line 43"/>
              <p:cNvSpPr>
                <a:spLocks noChangeShapeType="1"/>
              </p:cNvSpPr>
              <p:nvPr/>
            </p:nvSpPr>
            <p:spPr bwMode="auto">
              <a:xfrm>
                <a:off x="4032" y="1008"/>
                <a:ext cx="9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4"/>
              <p:cNvSpPr>
                <a:spLocks noChangeShapeType="1"/>
              </p:cNvSpPr>
              <p:nvPr/>
            </p:nvSpPr>
            <p:spPr bwMode="auto">
              <a:xfrm flipV="1">
                <a:off x="4032" y="115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45"/>
              <p:cNvSpPr>
                <a:spLocks noChangeArrowheads="1"/>
              </p:cNvSpPr>
              <p:nvPr/>
            </p:nvSpPr>
            <p:spPr bwMode="auto">
              <a:xfrm>
                <a:off x="4036" y="611"/>
                <a:ext cx="913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6"/>
              <p:cNvSpPr txBox="1">
                <a:spLocks noChangeArrowheads="1"/>
              </p:cNvSpPr>
              <p:nvPr/>
            </p:nvSpPr>
            <p:spPr bwMode="auto">
              <a:xfrm>
                <a:off x="4416" y="96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" name="Line 47"/>
              <p:cNvSpPr>
                <a:spLocks noChangeShapeType="1"/>
              </p:cNvSpPr>
              <p:nvPr/>
            </p:nvSpPr>
            <p:spPr bwMode="auto">
              <a:xfrm>
                <a:off x="4416" y="624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8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9"/>
              <p:cNvSpPr txBox="1">
                <a:spLocks noChangeArrowheads="1"/>
              </p:cNvSpPr>
              <p:nvPr/>
            </p:nvSpPr>
            <p:spPr bwMode="auto">
              <a:xfrm>
                <a:off x="3840" y="960"/>
                <a:ext cx="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sz="1600">
                    <a:latin typeface="Times New Roman" panose="02020603050405020304" pitchFamily="18" charset="0"/>
                  </a:rPr>
                  <a:t>u</a:t>
                </a:r>
              </a:p>
            </p:txBody>
          </p:sp>
        </p:grp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7754938" y="1143000"/>
              <a:ext cx="4286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600" dirty="0">
                  <a:latin typeface="Times New Roman" panose="02020603050405020304" pitchFamily="18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12388" y="1360782"/>
            <a:ext cx="8955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Graph property:</a:t>
            </a:r>
            <a:r>
              <a:rPr lang="en-US" altLang="he-IL" sz="2400" b="1" dirty="0" smtClean="0">
                <a:solidFill>
                  <a:srgbClr val="C222B7"/>
                </a:solidFill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set of graphs invariant under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isomorphism</a:t>
            </a:r>
            <a:endParaRPr lang="en-US" sz="24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25067" y="5012267"/>
                <a:ext cx="533400" cy="3816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IL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L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067" y="5012267"/>
                <a:ext cx="533400" cy="38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88320" y="4990041"/>
                <a:ext cx="533400" cy="3816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IL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L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20" y="4990041"/>
                <a:ext cx="533400" cy="381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7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52400"/>
            <a:ext cx="8420100" cy="1143000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General known results for PT and DA</a:t>
            </a:r>
            <a:b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r>
              <a:rPr lang="en-US" altLang="he-IL" sz="24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(not exhaustive and not chronological)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30637" y="1251694"/>
            <a:ext cx="8916858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Fischer, Newman, Shapira]: </a:t>
            </a:r>
            <a:r>
              <a:rPr lang="en-US" altLang="he-IL" sz="2400" b="1" dirty="0" smtClean="0">
                <a:latin typeface="Comic Sans MS" pitchFamily="66" charset="0"/>
              </a:rPr>
              <a:t>“It’s all about regularity” </a:t>
            </a:r>
            <a:r>
              <a:rPr lang="en-IL" altLang="he-IL" sz="2400" b="1" dirty="0" smtClean="0">
                <a:latin typeface="Comic Sans MS" pitchFamily="66" charset="0"/>
              </a:rPr>
              <a:t>–</a:t>
            </a:r>
            <a:r>
              <a:rPr lang="en-US" altLang="he-IL" sz="2400" b="1" dirty="0" smtClean="0">
                <a:latin typeface="Comic Sans MS" pitchFamily="66" charset="0"/>
              </a:rPr>
              <a:t> a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characterization</a:t>
            </a:r>
            <a:r>
              <a:rPr lang="en-US" altLang="he-IL" sz="2400" b="1" dirty="0" smtClean="0">
                <a:latin typeface="Comic Sans MS" pitchFamily="66" charset="0"/>
              </a:rPr>
              <a:t> of the properties testable with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f(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queries,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no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dependence on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n.</a:t>
            </a:r>
            <a:endParaRPr lang="en-US" altLang="he-IL" sz="2400" b="1" dirty="0" smtClean="0">
              <a:latin typeface="Comic Sans MS" pitchFamily="66" charset="0"/>
              <a:sym typeface="Symbol" panose="05050102010706020507" pitchFamily="18" charset="2"/>
            </a:endParaRP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Uses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Regularity Lemma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, so 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f(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bound is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Tower(poly(1/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0028" y="2866416"/>
            <a:ext cx="8920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Independently,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[Borgs,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Chayes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Lovasz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Sos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Szegedy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Vesztergombi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</a:t>
            </a:r>
            <a:r>
              <a:rPr lang="en-US" altLang="he-IL" sz="24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gave characterization using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graph limits.</a:t>
            </a:r>
            <a:endParaRPr lang="en-US" altLang="en-US" sz="2400" b="1" dirty="0">
              <a:solidFill>
                <a:srgbClr val="008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0" y="3810000"/>
            <a:ext cx="9448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[Fischer, Newman]:</a:t>
            </a:r>
            <a:r>
              <a:rPr lang="en-US" altLang="he-IL" sz="2400" b="1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every property that has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PT</a:t>
            </a:r>
            <a:r>
              <a:rPr lang="en-US" altLang="he-IL" sz="2400" b="1" dirty="0" smtClean="0">
                <a:latin typeface="Comic Sans MS" pitchFamily="66" charset="0"/>
              </a:rPr>
              <a:t> with 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f(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queries</a:t>
            </a:r>
            <a:r>
              <a:rPr lang="en-US" altLang="he-IL" sz="2400" b="1" dirty="0" smtClean="0">
                <a:latin typeface="Comic Sans MS" pitchFamily="66" charset="0"/>
              </a:rPr>
              <a:t> has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DA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he-IL" sz="2400" b="1" dirty="0" err="1" smtClean="0">
                <a:latin typeface="Comic Sans MS" pitchFamily="66" charset="0"/>
              </a:rPr>
              <a:t>alg</a:t>
            </a:r>
            <a:r>
              <a:rPr lang="en-US" altLang="he-IL" sz="2400" b="1" dirty="0" smtClean="0">
                <a:latin typeface="Comic Sans MS" pitchFamily="66" charset="0"/>
              </a:rPr>
              <a:t> with query complexity </a:t>
            </a:r>
            <a:r>
              <a:rPr lang="en-US" altLang="he-IL" sz="2400" b="1" dirty="0" err="1" smtClean="0">
                <a:solidFill>
                  <a:srgbClr val="0000FF"/>
                </a:solidFill>
                <a:latin typeface="Comic Sans MS" pitchFamily="66" charset="0"/>
              </a:rPr>
              <a:t>Wowzer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636" y="4705109"/>
            <a:ext cx="9113363" cy="19389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Lower</a:t>
            </a:r>
            <a:r>
              <a:rPr lang="en-US" altLang="he-IL" sz="2400" b="1" dirty="0" smtClean="0">
                <a:latin typeface="Comic Sans MS" pitchFamily="66" charset="0"/>
              </a:rPr>
              <a:t> complexity (still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Tow(poly(1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or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Tow(</a:t>
            </a:r>
            <a:r>
              <a:rPr lang="en-US" altLang="he-IL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polylog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he-IL" sz="2400" b="1" dirty="0">
                <a:latin typeface="Comic Sans MS" pitchFamily="66" charset="0"/>
              </a:rPr>
              <a:t/>
            </a:r>
            <a:br>
              <a:rPr lang="en-US" altLang="he-IL" sz="2400" b="1" dirty="0">
                <a:latin typeface="Comic Sans MS" pitchFamily="66" charset="0"/>
              </a:rPr>
            </a:br>
            <a:r>
              <a:rPr lang="en-US" altLang="he-IL" sz="2400" b="1" dirty="0" smtClean="0">
                <a:latin typeface="Comic Sans MS" pitchFamily="66" charset="0"/>
              </a:rPr>
              <a:t>obtained for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monotone</a:t>
            </a:r>
            <a:r>
              <a:rPr lang="en-US" altLang="he-IL" sz="2400" b="1" dirty="0" smtClean="0">
                <a:latin typeface="Comic Sans MS" pitchFamily="66" charset="0"/>
              </a:rPr>
              <a:t> properties: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Shapira,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Sudakov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], 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Hoppen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Kohayakawa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Lang,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Lefmann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Statgni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]+[Fox]</a:t>
            </a:r>
            <a:r>
              <a:rPr lang="en-US" altLang="he-IL" sz="2400" dirty="0" smtClean="0">
                <a:latin typeface="Comic Sans MS" pitchFamily="66" charset="0"/>
              </a:rPr>
              <a:t>, </a:t>
            </a:r>
            <a:r>
              <a:rPr lang="en-US" altLang="he-IL" sz="2400" b="1" dirty="0" smtClean="0">
                <a:latin typeface="Comic Sans MS" pitchFamily="66" charset="0"/>
              </a:rPr>
              <a:t> and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hereditary</a:t>
            </a:r>
            <a:r>
              <a:rPr lang="en-US" altLang="he-IL" sz="2400" b="1" dirty="0" smtClean="0">
                <a:latin typeface="Comic Sans MS" pitchFamily="66" charset="0"/>
              </a:rPr>
              <a:t> properties: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Hoppen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Kohayakawa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Lang,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Lefmann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Statgni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]’ +[Conlon, Fox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]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40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80" y="116301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What about poly(1/</a:t>
            </a:r>
            <a:r>
              <a:rPr lang="en-IL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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) (or even </a:t>
            </a:r>
            <a:r>
              <a:rPr lang="en-US" altLang="he-IL" sz="2800" b="1" dirty="0" err="1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exp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(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poly(1</a:t>
            </a:r>
            <a:r>
              <a:rPr lang="en-US" altLang="he-IL" sz="2800" b="1" dirty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IL" altLang="he-IL" sz="2800" b="1" dirty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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))) ?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83016" y="1106150"/>
            <a:ext cx="8802237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[Goldreich, Goldwasser, Ron] </a:t>
            </a:r>
            <a:r>
              <a:rPr lang="en-US" altLang="he-IL" sz="2400" b="1" dirty="0" smtClean="0">
                <a:latin typeface="Comic Sans MS" pitchFamily="66" charset="0"/>
              </a:rPr>
              <a:t>gave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-query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PT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err="1" smtClean="0">
                <a:latin typeface="Comic Sans MS" pitchFamily="66" charset="0"/>
                <a:sym typeface="Symbol" panose="05050102010706020507" pitchFamily="18" charset="2"/>
              </a:rPr>
              <a:t>algs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for </a:t>
            </a:r>
            <a:r>
              <a:rPr lang="en-US" altLang="he-IL" sz="2400" b="1" dirty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partition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properties,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e.g.,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he-IL" sz="2400" b="1" dirty="0" err="1" smtClean="0">
                <a:latin typeface="Comic Sans MS" pitchFamily="66" charset="0"/>
                <a:sym typeface="Symbol" panose="05050102010706020507" pitchFamily="18" charset="2"/>
              </a:rPr>
              <a:t>Colorability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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-Cut, </a:t>
            </a:r>
            <a:b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</a:b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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Clique, 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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-Bisection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9980" y="712139"/>
            <a:ext cx="891685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u="sng" dirty="0" smtClean="0">
                <a:solidFill>
                  <a:srgbClr val="C222B7"/>
                </a:solidFill>
                <a:latin typeface="Comic Sans MS" pitchFamily="66" charset="0"/>
              </a:rPr>
              <a:t>Testing</a:t>
            </a:r>
            <a:endParaRPr lang="en-US" altLang="en-US" sz="2400" b="1" u="sng" dirty="0">
              <a:solidFill>
                <a:srgbClr val="C222B7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3491" y="3493446"/>
            <a:ext cx="8916858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Shapira] </a:t>
            </a:r>
            <a:r>
              <a:rPr lang="en-US" altLang="he-IL" sz="2400" b="1" dirty="0" smtClean="0">
                <a:latin typeface="Comic Sans MS" pitchFamily="66" charset="0"/>
              </a:rPr>
              <a:t>: induced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US" altLang="he-IL" sz="2400" b="1" dirty="0" smtClean="0">
                <a:latin typeface="Comic Sans MS" pitchFamily="66" charset="0"/>
              </a:rPr>
              <a:t>-freeness is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not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-testable for 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H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different from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,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</a:p>
          <a:p>
            <a:pPr eaLnBrk="0" hangingPunct="0"/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and their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complements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29989" y="4408513"/>
            <a:ext cx="456792" cy="108000"/>
            <a:chOff x="4528008" y="4377965"/>
            <a:chExt cx="456792" cy="108000"/>
          </a:xfrm>
        </p:grpSpPr>
        <p:sp>
          <p:nvSpPr>
            <p:cNvPr id="2" name="Oval 1"/>
            <p:cNvSpPr/>
            <p:nvPr/>
          </p:nvSpPr>
          <p:spPr bwMode="auto">
            <a:xfrm>
              <a:off x="4528008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7680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4" name="Straight Connector 3"/>
            <p:cNvCxnSpPr>
              <a:stCxn id="2" idx="6"/>
              <a:endCxn id="10" idx="2"/>
            </p:cNvCxnSpPr>
            <p:nvPr/>
          </p:nvCxnSpPr>
          <p:spPr bwMode="auto">
            <a:xfrm>
              <a:off x="4636008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5493501" y="4419926"/>
            <a:ext cx="814104" cy="109367"/>
            <a:chOff x="5389896" y="4377965"/>
            <a:chExt cx="814104" cy="109367"/>
          </a:xfrm>
        </p:grpSpPr>
        <p:sp>
          <p:nvSpPr>
            <p:cNvPr id="11" name="Oval 10"/>
            <p:cNvSpPr/>
            <p:nvPr/>
          </p:nvSpPr>
          <p:spPr bwMode="auto">
            <a:xfrm>
              <a:off x="5389896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736792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09600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5497896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830611" y="4431845"/>
              <a:ext cx="277293" cy="1111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Group 13"/>
          <p:cNvGrpSpPr/>
          <p:nvPr/>
        </p:nvGrpSpPr>
        <p:grpSpPr>
          <a:xfrm>
            <a:off x="6507222" y="4430832"/>
            <a:ext cx="1139280" cy="109367"/>
            <a:chOff x="5983800" y="4377965"/>
            <a:chExt cx="1139280" cy="109367"/>
          </a:xfrm>
        </p:grpSpPr>
        <p:sp>
          <p:nvSpPr>
            <p:cNvPr id="22" name="Oval 21"/>
            <p:cNvSpPr/>
            <p:nvPr/>
          </p:nvSpPr>
          <p:spPr bwMode="auto">
            <a:xfrm>
              <a:off x="5983800" y="4379332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330696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689904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091800" y="4431965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6438696" y="4442962"/>
              <a:ext cx="263112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Oval 26"/>
            <p:cNvSpPr/>
            <p:nvPr/>
          </p:nvSpPr>
          <p:spPr bwMode="auto">
            <a:xfrm>
              <a:off x="7015080" y="43779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797904" y="4443341"/>
              <a:ext cx="24079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" name="Group 39"/>
          <p:cNvGrpSpPr/>
          <p:nvPr/>
        </p:nvGrpSpPr>
        <p:grpSpPr>
          <a:xfrm>
            <a:off x="8002936" y="4254288"/>
            <a:ext cx="462210" cy="399401"/>
            <a:chOff x="7636824" y="4377965"/>
            <a:chExt cx="462210" cy="399401"/>
          </a:xfrm>
        </p:grpSpPr>
        <p:grpSp>
          <p:nvGrpSpPr>
            <p:cNvPr id="30" name="Group 29"/>
            <p:cNvGrpSpPr/>
            <p:nvPr/>
          </p:nvGrpSpPr>
          <p:grpSpPr>
            <a:xfrm>
              <a:off x="7636824" y="4377965"/>
              <a:ext cx="456792" cy="108000"/>
              <a:chOff x="4528008" y="4377965"/>
              <a:chExt cx="456792" cy="108000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4528008" y="4377965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4876800" y="4377965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33" name="Straight Connector 32"/>
              <p:cNvCxnSpPr>
                <a:stCxn id="31" idx="6"/>
                <a:endCxn id="32" idx="2"/>
              </p:cNvCxnSpPr>
              <p:nvPr/>
            </p:nvCxnSpPr>
            <p:spPr bwMode="auto">
              <a:xfrm>
                <a:off x="4636008" y="4431965"/>
                <a:ext cx="240792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7642242" y="4669366"/>
              <a:ext cx="456792" cy="108000"/>
              <a:chOff x="4528008" y="4377965"/>
              <a:chExt cx="456792" cy="108000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4528008" y="4377965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4876800" y="4377965"/>
                <a:ext cx="108000" cy="108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37" name="Straight Connector 36"/>
              <p:cNvCxnSpPr>
                <a:stCxn id="35" idx="6"/>
                <a:endCxn id="36" idx="2"/>
              </p:cNvCxnSpPr>
              <p:nvPr/>
            </p:nvCxnSpPr>
            <p:spPr bwMode="auto">
              <a:xfrm>
                <a:off x="4636008" y="4431965"/>
                <a:ext cx="240792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9" name="Straight Connector 28"/>
            <p:cNvCxnSpPr>
              <a:endCxn id="35" idx="0"/>
            </p:cNvCxnSpPr>
            <p:nvPr/>
          </p:nvCxnSpPr>
          <p:spPr bwMode="auto">
            <a:xfrm>
              <a:off x="7690824" y="4485965"/>
              <a:ext cx="5418" cy="18340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8039616" y="4485964"/>
              <a:ext cx="5418" cy="18340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83016" y="2279755"/>
            <a:ext cx="8916858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 : </a:t>
            </a:r>
            <a:r>
              <a:rPr lang="en-US" altLang="he-IL" sz="2400" b="1" dirty="0" smtClean="0">
                <a:latin typeface="Comic Sans MS" pitchFamily="66" charset="0"/>
              </a:rPr>
              <a:t>(non-induced)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US" altLang="he-IL" sz="2400" b="1" dirty="0" smtClean="0">
                <a:latin typeface="Comic Sans MS" pitchFamily="66" charset="0"/>
              </a:rPr>
              <a:t>-freeness (constant-size subgraph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US" altLang="he-IL" sz="2400" b="1" dirty="0" smtClean="0">
                <a:latin typeface="Comic Sans MS" pitchFamily="66" charset="0"/>
              </a:rPr>
              <a:t>) is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-testable </a:t>
            </a:r>
            <a:r>
              <a:rPr lang="en-US" altLang="he-IL" sz="2400" b="1" dirty="0" err="1" smtClean="0">
                <a:latin typeface="Comic Sans MS" pitchFamily="66" charset="0"/>
                <a:sym typeface="Symbol" panose="05050102010706020507" pitchFamily="18" charset="2"/>
              </a:rPr>
              <a:t>iff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H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is bipartite. </a:t>
            </a:r>
          </a:p>
          <a:p>
            <a:pPr eaLnBrk="0" hangingPunct="0"/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E.g., testing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triangle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-freeness requires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super-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73491" y="5875034"/>
            <a:ext cx="891685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Shapira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], [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Alon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Fox], 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Gishboliner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Shapira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</a:t>
            </a:r>
            <a:endParaRPr lang="en-US" altLang="he-IL" sz="2400" b="1" dirty="0" smtClean="0">
              <a:latin typeface="Comic Sans MS" pitchFamily="66" charset="0"/>
              <a:sym typeface="Symbol" panose="05050102010706020507" pitchFamily="18" charset="2"/>
            </a:endParaRPr>
          </a:p>
          <a:p>
            <a:pPr lvl="0"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[De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Joannis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 de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Verclos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 </a:t>
            </a:r>
            <a:r>
              <a:rPr lang="en-US" altLang="he-IL" sz="2400" dirty="0" smtClean="0">
                <a:latin typeface="Comic Sans MS" pitchFamily="66" charset="0"/>
              </a:rPr>
              <a:t>(</a:t>
            </a:r>
            <a:r>
              <a:rPr lang="en-US" altLang="he-IL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respectively)</a:t>
            </a:r>
            <a:endParaRPr lang="en-US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17" y="4724400"/>
            <a:ext cx="8798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-freeness,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-freeness testable with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queries,</a:t>
            </a:r>
            <a:endParaRPr lang="en-US" altLang="he-IL" sz="2400" b="1" dirty="0">
              <a:solidFill>
                <a:srgbClr val="000000"/>
              </a:solidFill>
              <a:latin typeface="Comic Sans MS" pitchFamily="66" charset="0"/>
              <a:sym typeface="Symbol" panose="05050102010706020507" pitchFamily="18" charset="2"/>
            </a:endParaRPr>
          </a:p>
          <a:p>
            <a:pPr lvl="0"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-freeness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testable with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queries,</a:t>
            </a:r>
            <a:endParaRPr lang="en-US" altLang="en-US" sz="2400" b="1" dirty="0" smtClean="0">
              <a:solidFill>
                <a:srgbClr val="000000"/>
              </a:solidFill>
              <a:latin typeface="Comic Sans MS" pitchFamily="66" charset="0"/>
              <a:sym typeface="Symbol" panose="05050102010706020507" pitchFamily="18" charset="2"/>
            </a:endParaRPr>
          </a:p>
          <a:p>
            <a:pPr lvl="0" eaLnBrk="0" hangingPunct="0"/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testable with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solidFill>
                  <a:srgbClr val="000000"/>
                </a:solidFill>
                <a:latin typeface="Comic Sans MS" pitchFamily="66" charset="0"/>
                <a:sym typeface="Symbol" panose="05050102010706020507" pitchFamily="18" charset="2"/>
              </a:rPr>
              <a:t>queries :</a:t>
            </a:r>
            <a:endParaRPr lang="en-US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54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What about poly(1/</a:t>
            </a:r>
            <a:r>
              <a:rPr lang="en-IL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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) (or even </a:t>
            </a:r>
            <a:r>
              <a:rPr lang="en-US" altLang="he-IL" sz="2800" b="1" dirty="0" err="1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exp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(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poly(1</a:t>
            </a:r>
            <a:r>
              <a:rPr lang="en-US" altLang="he-IL" sz="2800" b="1" dirty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IL" altLang="he-IL" sz="2800" b="1" dirty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</a:t>
            </a:r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  <a:sym typeface="Symbol" panose="05050102010706020507" pitchFamily="18" charset="2"/>
              </a:rPr>
              <a:t>))) ?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13163" y="1307389"/>
            <a:ext cx="891685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[GGR] </a:t>
            </a:r>
            <a:r>
              <a:rPr lang="en-US" altLang="he-IL" sz="2400" b="1" dirty="0" smtClean="0">
                <a:latin typeface="Comic Sans MS" pitchFamily="66" charset="0"/>
              </a:rPr>
              <a:t>: approximate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max-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k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-cut</a:t>
            </a:r>
            <a:r>
              <a:rPr lang="en-US" altLang="he-IL" sz="2400" b="1" dirty="0" smtClean="0">
                <a:latin typeface="Comic Sans MS" pitchFamily="66" charset="0"/>
              </a:rPr>
              <a:t> (to within 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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n</a:t>
            </a:r>
            <a:r>
              <a:rPr lang="en-US" altLang="he-IL" sz="2400" b="1" baseline="30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</a:p>
          <a:p>
            <a:pPr eaLnBrk="0" hangingPunct="0"/>
            <a:r>
              <a:rPr lang="en-IL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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-query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he-IL" sz="2400" b="1" dirty="0" err="1" smtClean="0">
                <a:latin typeface="Comic Sans MS" pitchFamily="66" charset="0"/>
                <a:sym typeface="Symbol" panose="05050102010706020507" pitchFamily="18" charset="2"/>
              </a:rPr>
              <a:t>alg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for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k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-</a:t>
            </a:r>
            <a:r>
              <a:rPr lang="en-US" altLang="he-IL" sz="2400" b="1" dirty="0" err="1" smtClean="0">
                <a:latin typeface="Comic Sans MS" pitchFamily="66" charset="0"/>
                <a:sym typeface="Symbol" panose="05050102010706020507" pitchFamily="18" charset="2"/>
              </a:rPr>
              <a:t>Colorability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6483" y="811408"/>
            <a:ext cx="891685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u="sng" dirty="0" smtClean="0">
                <a:solidFill>
                  <a:srgbClr val="C222B7"/>
                </a:solidFill>
                <a:latin typeface="Comic Sans MS" pitchFamily="66" charset="0"/>
              </a:rPr>
              <a:t>Distance approximation</a:t>
            </a:r>
            <a:endParaRPr lang="en-US" altLang="en-US" sz="2400" b="1" u="sng" dirty="0">
              <a:solidFill>
                <a:srgbClr val="C222B7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13163" y="2529188"/>
            <a:ext cx="84201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2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&amp;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all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bipartite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H</a:t>
            </a:r>
            <a:r>
              <a:rPr lang="en-US" altLang="he-IL" sz="2400" b="1" dirty="0" smtClean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-freeness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(non-induced)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are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easy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6173" y="3962400"/>
            <a:ext cx="9030837" cy="19389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Hoppen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Kohayakawa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Lang,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Lefmann</a:t>
            </a:r>
            <a:r>
              <a:rPr lang="en-US" altLang="he-IL" sz="2400" dirty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>
                <a:solidFill>
                  <a:schemeClr val="bg2"/>
                </a:solidFill>
                <a:latin typeface="Comic Sans MS" pitchFamily="66" charset="0"/>
              </a:rPr>
              <a:t>Statgni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](+known removal lemmas) </a:t>
            </a:r>
            <a:r>
              <a:rPr lang="en-US" altLang="he-IL" sz="2400" b="1" dirty="0" smtClean="0">
                <a:latin typeface="Comic Sans MS" pitchFamily="66" charset="0"/>
              </a:rPr>
              <a:t>implies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DA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  <a:r>
              <a:rPr lang="en-US" altLang="he-IL" sz="2400" b="1" dirty="0" err="1" smtClean="0">
                <a:latin typeface="Comic Sans MS" pitchFamily="66" charset="0"/>
              </a:rPr>
              <a:t>algs</a:t>
            </a:r>
            <a:r>
              <a:rPr lang="en-US" altLang="he-IL" sz="2400" b="1" dirty="0" smtClean="0">
                <a:latin typeface="Comic Sans MS" pitchFamily="66" charset="0"/>
              </a:rPr>
              <a:t> for</a:t>
            </a:r>
          </a:p>
          <a:p>
            <a:pPr eaLnBrk="0" hangingPunct="0"/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US" altLang="he-IL" sz="2400" b="1" dirty="0" smtClean="0">
                <a:latin typeface="Comic Sans MS" pitchFamily="66" charset="0"/>
              </a:rPr>
              <a:t>-freeness and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US" altLang="he-IL" sz="2400" b="1" dirty="0" smtClean="0">
                <a:latin typeface="Comic Sans MS" pitchFamily="66" charset="0"/>
              </a:rPr>
              <a:t>-freeness</a:t>
            </a:r>
            <a:r>
              <a:rPr lang="en-US" altLang="he-IL" sz="2400" b="1" baseline="-25000" dirty="0" smtClean="0"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with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he-IL" sz="2400" b="1" dirty="0" smtClean="0">
                <a:latin typeface="Comic Sans MS" pitchFamily="66" charset="0"/>
              </a:rPr>
              <a:t>-freeness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and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with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queries</a:t>
            </a:r>
          </a:p>
          <a:p>
            <a:pPr eaLnBrk="0" hangingPunct="0"/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3163" y="3150822"/>
            <a:ext cx="84201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Evidently,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hardness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results for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PT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hold for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DA.</a:t>
            </a:r>
            <a:endParaRPr lang="en-US" altLang="en-US" sz="2400" b="1" dirty="0">
              <a:solidFill>
                <a:srgbClr val="008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649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Our Results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56168" y="963734"/>
            <a:ext cx="891685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Describe a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methodology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for designing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based on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“Property Covers”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and apply it to obtain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sym typeface="Symbol" panose="05050102010706020507" pitchFamily="18" charset="2"/>
              </a:rPr>
              <a:t>algs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743869" y="2649140"/>
            <a:ext cx="324773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freeness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is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induced</a:t>
            </a:r>
            <a:endParaRPr lang="en-US" altLang="en-US" sz="2400" b="1" dirty="0">
              <a:solidFill>
                <a:srgbClr val="008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90453" y="3505200"/>
            <a:ext cx="8748747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Matches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PT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results for these properties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Improves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known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sym typeface="Symbol" panose="05050102010706020507" pitchFamily="18" charset="2"/>
              </a:rPr>
              <a:t>DA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results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exponentially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 Recall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791200" y="2674204"/>
            <a:ext cx="2971800" cy="469287"/>
          </a:xfrm>
          <a:prstGeom prst="rect">
            <a:avLst/>
          </a:prstGeom>
          <a:noFill/>
          <a:ln w="25400" cap="flat" cmpd="sng" algn="ctr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solidFill>
                  <a:srgbClr val="3399FF"/>
                </a:solidFill>
              </a:ln>
              <a:noFill/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9111" y="4495800"/>
            <a:ext cx="84582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[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Hoppen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Kohayakawa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Lang,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Lefmann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en-US" altLang="he-IL" sz="2400" dirty="0" err="1" smtClean="0">
                <a:solidFill>
                  <a:schemeClr val="bg2"/>
                </a:solidFill>
                <a:latin typeface="Comic Sans MS" pitchFamily="66" charset="0"/>
              </a:rPr>
              <a:t>Statgni</a:t>
            </a:r>
            <a:r>
              <a:rPr lang="en-US" altLang="he-IL" sz="2400" dirty="0" smtClean="0">
                <a:solidFill>
                  <a:schemeClr val="bg2"/>
                </a:solidFill>
                <a:latin typeface="Comic Sans MS" pitchFamily="66" charset="0"/>
              </a:rPr>
              <a:t>]</a:t>
            </a:r>
            <a:endParaRPr lang="en-US" altLang="he-IL" sz="2400" b="1" dirty="0" smtClean="0">
              <a:latin typeface="Comic Sans MS" pitchFamily="66" charset="0"/>
            </a:endParaRPr>
          </a:p>
          <a:p>
            <a:pPr eaLnBrk="0" hangingPunct="0"/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US" altLang="he-IL" sz="2400" b="1" dirty="0" smtClean="0">
                <a:latin typeface="Comic Sans MS" pitchFamily="66" charset="0"/>
              </a:rPr>
              <a:t>-freeness and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lang="en-US" altLang="he-IL" sz="24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US" altLang="he-IL" sz="2400" b="1" dirty="0" smtClean="0">
                <a:latin typeface="Comic Sans MS" pitchFamily="66" charset="0"/>
              </a:rPr>
              <a:t>-freeness: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he-IL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he-IL" sz="2400" b="1" dirty="0" smtClean="0">
                <a:latin typeface="Comic Sans MS" pitchFamily="66" charset="0"/>
              </a:rPr>
              <a:t>-freeness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and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: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)))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 queries</a:t>
            </a:r>
            <a:endParaRPr lang="en-US" altLang="he-IL" sz="2400" b="1" dirty="0">
              <a:latin typeface="Comic Sans MS" pitchFamily="66" charset="0"/>
              <a:sym typeface="Symbol" panose="05050102010706020507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7311" y="1871932"/>
            <a:ext cx="891685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3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-freeness,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-freeness,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Chordality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: 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</a:rPr>
              <a:t>poly(1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4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-freeness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: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(</a:t>
            </a:r>
            <a:r>
              <a:rPr lang="en-US" altLang="he-IL" sz="2400" b="1" dirty="0">
                <a:solidFill>
                  <a:srgbClr val="0000FF"/>
                </a:solidFill>
                <a:latin typeface="Comic Sans MS" pitchFamily="66" charset="0"/>
              </a:rPr>
              <a:t>poly(1/</a:t>
            </a:r>
            <a:r>
              <a:rPr lang="en-IL" altLang="he-IL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he-IL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))</a:t>
            </a:r>
            <a:r>
              <a:rPr lang="en-US" altLang="en-US" sz="2400" b="1" dirty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he-IL" sz="2400" b="1" dirty="0" smtClean="0">
                <a:latin typeface="Comic Sans MS" pitchFamily="66" charset="0"/>
                <a:sym typeface="Symbol" panose="05050102010706020507" pitchFamily="18" charset="2"/>
              </a:rPr>
              <a:t>queries</a:t>
            </a:r>
            <a:r>
              <a:rPr lang="en-US" altLang="en-US" sz="2400" b="1" dirty="0" smtClean="0">
                <a:solidFill>
                  <a:schemeClr val="tx2"/>
                </a:solidFill>
                <a:latin typeface="Comic Sans MS" pitchFamily="66" charset="0"/>
                <a:sym typeface="Symbol" panose="05050102010706020507" pitchFamily="18" charset="2"/>
              </a:rPr>
              <a:t>.</a:t>
            </a:r>
            <a:endParaRPr lang="en-US" altLang="en-US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055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42" y="144855"/>
            <a:ext cx="8420100" cy="737714"/>
          </a:xfrm>
        </p:spPr>
        <p:txBody>
          <a:bodyPr/>
          <a:lstStyle/>
          <a:p>
            <a:r>
              <a:rPr lang="en-US" altLang="he-IL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The methodology: using property covers</a:t>
            </a:r>
            <a:endParaRPr lang="en-US" altLang="he-IL" sz="2400" b="1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105915" y="949917"/>
            <a:ext cx="8916858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Definition.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property,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 family of properties,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&gt;0.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Say that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is an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-cover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if: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(1)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G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latin typeface="Algerian" panose="04020705040A02060702" pitchFamily="82" charset="0"/>
              </a:rPr>
              <a:t>,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 </a:t>
            </a:r>
            <a:r>
              <a:rPr lang="en-IL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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s.t.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(G,</a:t>
            </a:r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/2</a:t>
            </a:r>
          </a:p>
          <a:p>
            <a:pPr eaLnBrk="0" hangingPunct="0"/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 (2)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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G’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 </a:t>
            </a:r>
            <a:r>
              <a:rPr lang="en-IL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</a:t>
            </a:r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400" b="1" baseline="-25000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’</a:t>
            </a:r>
            <a:r>
              <a:rPr lang="en-IL" altLang="en-US" sz="2400" b="1" baseline="-25000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400" b="1" dirty="0" smtClean="0">
                <a:latin typeface="Algerian" panose="04020705040A02060702" pitchFamily="82" charset="0"/>
              </a:rPr>
              <a:t>, 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G’,</a:t>
            </a:r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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/2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64917" y="2115107"/>
            <a:ext cx="1028700" cy="1029481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16915" y="2759346"/>
            <a:ext cx="1008579" cy="1098615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457638" y="2356230"/>
            <a:ext cx="990600" cy="1125726"/>
          </a:xfrm>
          <a:prstGeom prst="ellipse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683515" y="2277409"/>
            <a:ext cx="1524000" cy="1417944"/>
          </a:xfrm>
          <a:prstGeom prst="ellipse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9713" y="3525794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 bwMode="auto">
          <a:xfrm>
            <a:off x="7003901" y="3337535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88515" y="216507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30245" y="2331113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’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35413" y="3150245"/>
            <a:ext cx="22175" cy="206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6829133" y="1706281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P’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 bwMode="auto">
          <a:xfrm>
            <a:off x="6806558" y="2222774"/>
            <a:ext cx="72000" cy="7200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40854" y="314416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G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6" idx="5"/>
          </p:cNvCxnSpPr>
          <p:nvPr/>
        </p:nvCxnSpPr>
        <p:spPr bwMode="auto">
          <a:xfrm flipH="1" flipV="1">
            <a:off x="6868014" y="2284230"/>
            <a:ext cx="108000" cy="14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05557" y="3586953"/>
            <a:ext cx="8737542" cy="17543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  <a:sym typeface="Symbol" panose="05050102010706020507" pitchFamily="18" charset="2"/>
              </a:rPr>
              <a:t>Claim (roughly). </a:t>
            </a:r>
          </a:p>
          <a:p>
            <a:pPr eaLnBrk="0" hangingPunct="0"/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  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a graph property,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sym typeface="Symbol" panose="05050102010706020507" pitchFamily="18" charset="2"/>
              </a:rPr>
              <a:t> an 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-cover for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. </a:t>
            </a:r>
          </a:p>
          <a:p>
            <a:pPr eaLnBrk="0" hangingPunct="0"/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If have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for every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</a:rPr>
              <a:t>P’ </a:t>
            </a:r>
            <a:r>
              <a:rPr lang="en-IL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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Algerian" panose="04020705040A02060702" pitchFamily="82" charset="0"/>
                <a:sym typeface="Symbol" panose="05050102010706020507" pitchFamily="18" charset="2"/>
              </a:rPr>
              <a:t>F</a:t>
            </a:r>
            <a:r>
              <a:rPr lang="en-US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making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q(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queries, </a:t>
            </a:r>
          </a:p>
          <a:p>
            <a:pPr eaLnBrk="0" hangingPunct="0"/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then have </a:t>
            </a:r>
            <a:r>
              <a:rPr lang="en-US" altLang="en-US" sz="2400" b="1" dirty="0">
                <a:solidFill>
                  <a:srgbClr val="008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DA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latin typeface="Comic Sans MS" panose="030F0702030302020204" pitchFamily="66" charset="0"/>
                <a:sym typeface="Symbol" panose="05050102010706020507" pitchFamily="18" charset="2"/>
              </a:rPr>
              <a:t>alg</a:t>
            </a:r>
            <a:r>
              <a:rPr lang="en-US" altLang="en-US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 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P </a:t>
            </a:r>
            <a:r>
              <a:rPr lang="en-US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making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O(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log|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Algerian" panose="04020705040A02060702" pitchFamily="82" charset="0"/>
                <a:cs typeface="+mn-cs"/>
                <a:sym typeface="Symbol" panose="05050102010706020507" pitchFamily="18" charset="2"/>
              </a:rPr>
              <a:t>F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8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800" b="1" dirty="0" smtClean="0">
                <a:solidFill>
                  <a:srgbClr val="0000FF"/>
                </a:solidFill>
                <a:latin typeface="Algerian" panose="04020705040A02060702" pitchFamily="82" charset="0"/>
                <a:cs typeface="+mn-cs"/>
                <a:sym typeface="Symbol" panose="05050102010706020507" pitchFamily="18" charset="2"/>
              </a:rPr>
              <a:t>|</a:t>
            </a:r>
            <a:r>
              <a:rPr lang="en-IL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+mn-cs"/>
                <a:sym typeface="Symbol" panose="05050102010706020507" pitchFamily="18" charset="2"/>
              </a:rPr>
              <a:t>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IL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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))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queries</a:t>
            </a:r>
            <a:endParaRPr lang="en-US" altLang="en-US" sz="2400" b="1" dirty="0">
              <a:solidFill>
                <a:srgbClr val="0000FF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098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2" grpId="0" animBg="1"/>
      <p:bldP spid="3" grpId="0"/>
      <p:bldP spid="13" grpId="0" animBg="1"/>
      <p:bldP spid="4" grpId="0"/>
      <p:bldP spid="5" grpId="0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23955</TotalTime>
  <Words>2783</Words>
  <Application>Microsoft Office PowerPoint</Application>
  <PresentationFormat>On-screen Show (4:3)</PresentationFormat>
  <Paragraphs>351</Paragraphs>
  <Slides>25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Algerian</vt:lpstr>
      <vt:lpstr>Arial</vt:lpstr>
      <vt:lpstr>Arial Unicode MS</vt:lpstr>
      <vt:lpstr>Brush Script MT</vt:lpstr>
      <vt:lpstr>Cambria Math</vt:lpstr>
      <vt:lpstr>Comic Sans MS</vt:lpstr>
      <vt:lpstr>굴림</vt:lpstr>
      <vt:lpstr>Symbol</vt:lpstr>
      <vt:lpstr>Times New Roman</vt:lpstr>
      <vt:lpstr>Times New Roman (Hebrew)</vt:lpstr>
      <vt:lpstr>Wingdings</vt:lpstr>
      <vt:lpstr>1_Default Design</vt:lpstr>
      <vt:lpstr>On Distance Approximation  for Graph Properties</vt:lpstr>
      <vt:lpstr>General context: Sublinear Algorithms</vt:lpstr>
      <vt:lpstr>Property Testing and Distance Approximation</vt:lpstr>
      <vt:lpstr>Property Testing and Distance Approximation  for graph properties in the adjacency-matrix model</vt:lpstr>
      <vt:lpstr>General known results for PT and DA (not exhaustive and not chronological)</vt:lpstr>
      <vt:lpstr>What about poly(1/) (or even exp(poly(1/))) ?</vt:lpstr>
      <vt:lpstr>What about poly(1/) (or even exp(poly(1/))) ?</vt:lpstr>
      <vt:lpstr>Our Results</vt:lpstr>
      <vt:lpstr>The methodology: using property covers</vt:lpstr>
      <vt:lpstr>Semi-Homogeneous Partition Properties [Nakar,Ron]</vt:lpstr>
      <vt:lpstr>P3-freeness</vt:lpstr>
      <vt:lpstr>P4-freeness</vt:lpstr>
      <vt:lpstr>P4-freeness</vt:lpstr>
      <vt:lpstr>P4-freeness</vt:lpstr>
      <vt:lpstr>P4-freeness</vt:lpstr>
      <vt:lpstr>C4-freeness and Chordality</vt:lpstr>
      <vt:lpstr>Recap</vt:lpstr>
      <vt:lpstr>Thanks</vt:lpstr>
      <vt:lpstr>Sparse and bounded-degree graphs</vt:lpstr>
      <vt:lpstr>Sublinear Approximation on Graphs</vt:lpstr>
      <vt:lpstr>Part IV: Approximating Distance to P</vt:lpstr>
      <vt:lpstr>Models used for Testing Graph Properties</vt:lpstr>
      <vt:lpstr>Property Covers</vt:lpstr>
      <vt:lpstr>P4-freeness</vt:lpstr>
      <vt:lpstr>Semi-Homogeneous Partition Properties [Nakar,Ron]</vt:lpstr>
      <vt:lpstr>Custom Show 1</vt:lpstr>
    </vt:vector>
  </TitlesOfParts>
  <Company>데이타통신망연구실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2058</cp:revision>
  <cp:lastPrinted>1997-09-27T10:40:32Z</cp:lastPrinted>
  <dcterms:created xsi:type="dcterms:W3CDTF">1997-09-23T04:48:46Z</dcterms:created>
  <dcterms:modified xsi:type="dcterms:W3CDTF">2020-10-10T20:58:12Z</dcterms:modified>
</cp:coreProperties>
</file>