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4"/>
  </p:notesMasterIdLst>
  <p:sldIdLst>
    <p:sldId id="257" r:id="rId2"/>
    <p:sldId id="412" r:id="rId3"/>
    <p:sldId id="418" r:id="rId4"/>
    <p:sldId id="413" r:id="rId5"/>
    <p:sldId id="274" r:id="rId6"/>
    <p:sldId id="283" r:id="rId7"/>
    <p:sldId id="284" r:id="rId8"/>
    <p:sldId id="652" r:id="rId9"/>
    <p:sldId id="796" r:id="rId10"/>
    <p:sldId id="653" r:id="rId11"/>
    <p:sldId id="655" r:id="rId12"/>
    <p:sldId id="656" r:id="rId13"/>
    <p:sldId id="513" r:id="rId14"/>
    <p:sldId id="515" r:id="rId15"/>
    <p:sldId id="417" r:id="rId16"/>
    <p:sldId id="516" r:id="rId17"/>
    <p:sldId id="275" r:id="rId18"/>
    <p:sldId id="658" r:id="rId19"/>
    <p:sldId id="449" r:id="rId20"/>
    <p:sldId id="450" r:id="rId21"/>
    <p:sldId id="420" r:id="rId22"/>
    <p:sldId id="422" r:id="rId23"/>
    <p:sldId id="424" r:id="rId24"/>
    <p:sldId id="423" r:id="rId25"/>
    <p:sldId id="425" r:id="rId26"/>
    <p:sldId id="426" r:id="rId27"/>
    <p:sldId id="427" r:id="rId28"/>
    <p:sldId id="493" r:id="rId29"/>
    <p:sldId id="517" r:id="rId30"/>
    <p:sldId id="805" r:id="rId31"/>
    <p:sldId id="265" r:id="rId32"/>
    <p:sldId id="560" r:id="rId33"/>
    <p:sldId id="561" r:id="rId34"/>
    <p:sldId id="526" r:id="rId35"/>
    <p:sldId id="527" r:id="rId36"/>
    <p:sldId id="528" r:id="rId37"/>
    <p:sldId id="529" r:id="rId38"/>
    <p:sldId id="530" r:id="rId39"/>
    <p:sldId id="668" r:id="rId40"/>
    <p:sldId id="535" r:id="rId41"/>
    <p:sldId id="738" r:id="rId42"/>
    <p:sldId id="737" r:id="rId43"/>
    <p:sldId id="669" r:id="rId44"/>
    <p:sldId id="525" r:id="rId45"/>
    <p:sldId id="533" r:id="rId46"/>
    <p:sldId id="304" r:id="rId47"/>
    <p:sldId id="307" r:id="rId48"/>
    <p:sldId id="303" r:id="rId49"/>
    <p:sldId id="301" r:id="rId50"/>
    <p:sldId id="537" r:id="rId51"/>
    <p:sldId id="438" r:id="rId52"/>
    <p:sldId id="299" r:id="rId53"/>
    <p:sldId id="290" r:id="rId54"/>
    <p:sldId id="291" r:id="rId55"/>
    <p:sldId id="308" r:id="rId56"/>
    <p:sldId id="292" r:id="rId57"/>
    <p:sldId id="302" r:id="rId58"/>
    <p:sldId id="296" r:id="rId59"/>
    <p:sldId id="295" r:id="rId60"/>
    <p:sldId id="297" r:id="rId61"/>
    <p:sldId id="298" r:id="rId62"/>
    <p:sldId id="309" r:id="rId63"/>
    <p:sldId id="459" r:id="rId64"/>
    <p:sldId id="670" r:id="rId65"/>
    <p:sldId id="562" r:id="rId66"/>
    <p:sldId id="549" r:id="rId67"/>
    <p:sldId id="550" r:id="rId68"/>
    <p:sldId id="548" r:id="rId69"/>
    <p:sldId id="697" r:id="rId70"/>
    <p:sldId id="784" r:id="rId71"/>
    <p:sldId id="785" r:id="rId72"/>
    <p:sldId id="786" r:id="rId73"/>
    <p:sldId id="787" r:id="rId74"/>
    <p:sldId id="788" r:id="rId75"/>
    <p:sldId id="789" r:id="rId76"/>
    <p:sldId id="790" r:id="rId77"/>
    <p:sldId id="791" r:id="rId78"/>
    <p:sldId id="792" r:id="rId79"/>
    <p:sldId id="793" r:id="rId80"/>
    <p:sldId id="794" r:id="rId81"/>
    <p:sldId id="556" r:id="rId82"/>
    <p:sldId id="558" r:id="rId83"/>
    <p:sldId id="563" r:id="rId84"/>
    <p:sldId id="666" r:id="rId85"/>
    <p:sldId id="613" r:id="rId86"/>
    <p:sldId id="609" r:id="rId87"/>
    <p:sldId id="610" r:id="rId88"/>
    <p:sldId id="611" r:id="rId89"/>
    <p:sldId id="618" r:id="rId90"/>
    <p:sldId id="807" r:id="rId91"/>
    <p:sldId id="451" r:id="rId92"/>
    <p:sldId id="671" r:id="rId93"/>
    <p:sldId id="623" r:id="rId94"/>
    <p:sldId id="672" r:id="rId95"/>
    <p:sldId id="622" r:id="rId96"/>
    <p:sldId id="624" r:id="rId97"/>
    <p:sldId id="625" r:id="rId98"/>
    <p:sldId id="627" r:id="rId99"/>
    <p:sldId id="628" r:id="rId100"/>
    <p:sldId id="630" r:id="rId101"/>
    <p:sldId id="635" r:id="rId102"/>
    <p:sldId id="640" r:id="rId103"/>
    <p:sldId id="643" r:id="rId104"/>
    <p:sldId id="673" r:id="rId105"/>
    <p:sldId id="674" r:id="rId106"/>
    <p:sldId id="675" r:id="rId107"/>
    <p:sldId id="676" r:id="rId108"/>
    <p:sldId id="677" r:id="rId109"/>
    <p:sldId id="698" r:id="rId110"/>
    <p:sldId id="739" r:id="rId111"/>
    <p:sldId id="631" r:id="rId112"/>
    <p:sldId id="707" r:id="rId113"/>
    <p:sldId id="746" r:id="rId114"/>
    <p:sldId id="747" r:id="rId115"/>
    <p:sldId id="748" r:id="rId116"/>
    <p:sldId id="750" r:id="rId117"/>
    <p:sldId id="751" r:id="rId118"/>
    <p:sldId id="752" r:id="rId119"/>
    <p:sldId id="753" r:id="rId120"/>
    <p:sldId id="754" r:id="rId121"/>
    <p:sldId id="755" r:id="rId122"/>
    <p:sldId id="757" r:id="rId123"/>
    <p:sldId id="758" r:id="rId124"/>
    <p:sldId id="781" r:id="rId125"/>
    <p:sldId id="782" r:id="rId126"/>
    <p:sldId id="783" r:id="rId127"/>
    <p:sldId id="815" r:id="rId128"/>
    <p:sldId id="719" r:id="rId129"/>
    <p:sldId id="718" r:id="rId130"/>
    <p:sldId id="740" r:id="rId131"/>
    <p:sldId id="717" r:id="rId132"/>
    <p:sldId id="723" r:id="rId133"/>
    <p:sldId id="724" r:id="rId134"/>
    <p:sldId id="720" r:id="rId135"/>
    <p:sldId id="722" r:id="rId136"/>
    <p:sldId id="726" r:id="rId137"/>
    <p:sldId id="725" r:id="rId138"/>
    <p:sldId id="728" r:id="rId139"/>
    <p:sldId id="730" r:id="rId140"/>
    <p:sldId id="766" r:id="rId141"/>
    <p:sldId id="734" r:id="rId142"/>
    <p:sldId id="727" r:id="rId143"/>
    <p:sldId id="773" r:id="rId144"/>
    <p:sldId id="774" r:id="rId145"/>
    <p:sldId id="771" r:id="rId146"/>
    <p:sldId id="795" r:id="rId147"/>
    <p:sldId id="767" r:id="rId148"/>
    <p:sldId id="768" r:id="rId149"/>
    <p:sldId id="769" r:id="rId150"/>
    <p:sldId id="714" r:id="rId151"/>
    <p:sldId id="736" r:id="rId152"/>
    <p:sldId id="648" r:id="rId153"/>
    <p:sldId id="647" r:id="rId154"/>
    <p:sldId id="811" r:id="rId155"/>
    <p:sldId id="816" r:id="rId156"/>
    <p:sldId id="817" r:id="rId157"/>
    <p:sldId id="603" r:id="rId158"/>
    <p:sldId id="812" r:id="rId159"/>
    <p:sldId id="813" r:id="rId160"/>
    <p:sldId id="814" r:id="rId161"/>
    <p:sldId id="797" r:id="rId162"/>
    <p:sldId id="798" r:id="rId163"/>
    <p:sldId id="799" r:id="rId164"/>
    <p:sldId id="800" r:id="rId165"/>
    <p:sldId id="801" r:id="rId166"/>
    <p:sldId id="802" r:id="rId167"/>
    <p:sldId id="803" r:id="rId168"/>
    <p:sldId id="804" r:id="rId169"/>
    <p:sldId id="806" r:id="rId170"/>
    <p:sldId id="808" r:id="rId171"/>
    <p:sldId id="809" r:id="rId172"/>
    <p:sldId id="810" r:id="rId1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CC"/>
    <a:srgbClr val="B0C3FE"/>
    <a:srgbClr val="FF0000"/>
    <a:srgbClr val="E9EEEF"/>
    <a:srgbClr val="B6E04E"/>
    <a:srgbClr val="137173"/>
    <a:srgbClr val="98C723"/>
    <a:srgbClr val="FF5D61"/>
    <a:srgbClr val="42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8" autoAdjust="0"/>
    <p:restoredTop sz="93867" autoAdjust="0"/>
  </p:normalViewPr>
  <p:slideViewPr>
    <p:cSldViewPr>
      <p:cViewPr>
        <p:scale>
          <a:sx n="117" d="100"/>
          <a:sy n="117" d="100"/>
        </p:scale>
        <p:origin x="-143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6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14" Type="http://schemas.microsoft.com/office/2015/10/relationships/revisionInfo" Target="revisionInfo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BE77-300B-4EA0-9842-2B72F93D6AE6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9AAD-E9B7-4349-B14C-B2405D7A3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04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213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307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7846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34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258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627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6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6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0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64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8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8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2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1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6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9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3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64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81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19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2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8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08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6979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3263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91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041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00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9AAD-E9B7-4349-B14C-B2405D7A3002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1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BC7579-05D8-41D2-82F4-7731C38E084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2FC6BA-EE50-4954-AB1B-B62A3E893D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80.png"/><Relationship Id="rId4" Type="http://schemas.openxmlformats.org/officeDocument/2006/relationships/image" Target="../media/image7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6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6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2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0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2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4.png"/><Relationship Id="rId9" Type="http://schemas.openxmlformats.org/officeDocument/2006/relationships/image" Target="../media/image8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520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7.png"/><Relationship Id="rId9" Type="http://schemas.openxmlformats.org/officeDocument/2006/relationships/image" Target="../media/image85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520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520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520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10" Type="http://schemas.openxmlformats.org/officeDocument/2006/relationships/image" Target="../media/image90.png"/><Relationship Id="rId4" Type="http://schemas.openxmlformats.org/officeDocument/2006/relationships/image" Target="../media/image520.png"/><Relationship Id="rId9" Type="http://schemas.openxmlformats.org/officeDocument/2006/relationships/image" Target="../media/image781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91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10" Type="http://schemas.openxmlformats.org/officeDocument/2006/relationships/image" Target="../media/image90.png"/><Relationship Id="rId4" Type="http://schemas.openxmlformats.org/officeDocument/2006/relationships/image" Target="../media/image520.png"/><Relationship Id="rId9" Type="http://schemas.openxmlformats.org/officeDocument/2006/relationships/image" Target="../media/image781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4.png"/><Relationship Id="rId3" Type="http://schemas.openxmlformats.org/officeDocument/2006/relationships/image" Target="../media/image91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50.png"/><Relationship Id="rId10" Type="http://schemas.openxmlformats.org/officeDocument/2006/relationships/image" Target="../media/image90.png"/><Relationship Id="rId4" Type="http://schemas.openxmlformats.org/officeDocument/2006/relationships/image" Target="../media/image520.png"/><Relationship Id="rId9" Type="http://schemas.openxmlformats.org/officeDocument/2006/relationships/image" Target="../media/image781.png"/><Relationship Id="rId14" Type="http://schemas.openxmlformats.org/officeDocument/2006/relationships/image" Target="../media/image94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10" Type="http://schemas.openxmlformats.org/officeDocument/2006/relationships/image" Target="../media/image84.png"/><Relationship Id="rId4" Type="http://schemas.openxmlformats.org/officeDocument/2006/relationships/image" Target="../media/image520.png"/><Relationship Id="rId9" Type="http://schemas.openxmlformats.org/officeDocument/2006/relationships/image" Target="../media/image950.png"/></Relationships>
</file>

<file path=ppt/slides/_rels/slide1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50.png"/><Relationship Id="rId5" Type="http://schemas.openxmlformats.org/officeDocument/2006/relationships/image" Target="../media/image96.png"/><Relationship Id="rId10" Type="http://schemas.openxmlformats.org/officeDocument/2006/relationships/image" Target="../media/image940.png"/><Relationship Id="rId4" Type="http://schemas.openxmlformats.org/officeDocument/2006/relationships/image" Target="../media/image520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13" Type="http://schemas.openxmlformats.org/officeDocument/2006/relationships/image" Target="../media/image99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70.png"/><Relationship Id="rId10" Type="http://schemas.openxmlformats.org/officeDocument/2006/relationships/image" Target="../media/image960.png"/><Relationship Id="rId4" Type="http://schemas.openxmlformats.org/officeDocument/2006/relationships/image" Target="../media/image520.png"/><Relationship Id="rId9" Type="http://schemas.openxmlformats.org/officeDocument/2006/relationships/image" Target="../media/image950.png"/><Relationship Id="rId14" Type="http://schemas.openxmlformats.org/officeDocument/2006/relationships/image" Target="../media/image8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0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0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3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3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7" Type="http://schemas.openxmlformats.org/officeDocument/2006/relationships/image" Target="../media/image1011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3.png"/><Relationship Id="rId5" Type="http://schemas.openxmlformats.org/officeDocument/2006/relationships/image" Target="../media/image103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3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7" Type="http://schemas.openxmlformats.org/officeDocument/2006/relationships/image" Target="../media/image125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5" Type="http://schemas.openxmlformats.org/officeDocument/2006/relationships/image" Target="../media/image103.png"/><Relationship Id="rId4" Type="http://schemas.openxmlformats.org/officeDocument/2006/relationships/image" Target="../media/image117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050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0.png"/><Relationship Id="rId4" Type="http://schemas.openxmlformats.org/officeDocument/2006/relationships/image" Target="../media/image105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39.png"/></Relationships>
</file>

<file path=ppt/slides/_rels/slide16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39.pn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39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39.png"/><Relationship Id="rId9" Type="http://schemas.openxmlformats.org/officeDocument/2006/relationships/image" Target="../media/image150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39.png"/><Relationship Id="rId9" Type="http://schemas.openxmlformats.org/officeDocument/2006/relationships/image" Target="../media/image150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0.png"/><Relationship Id="rId5" Type="http://schemas.openxmlformats.org/officeDocument/2006/relationships/image" Target="../media/image139.png"/><Relationship Id="rId9" Type="http://schemas.openxmlformats.org/officeDocument/2006/relationships/image" Target="../media/image150.png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6.png"/><Relationship Id="rId4" Type="http://schemas.openxmlformats.org/officeDocument/2006/relationships/image" Target="../media/image1200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1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image" Target="../media/image1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290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7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7.png"/><Relationship Id="rId17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6.png"/><Relationship Id="rId17" Type="http://schemas.openxmlformats.org/officeDocument/2006/relationships/image" Target="../media/image5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6.png"/><Relationship Id="rId17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6.png"/><Relationship Id="rId17" Type="http://schemas.openxmlformats.org/officeDocument/2006/relationships/image" Target="../media/image59.png"/><Relationship Id="rId2" Type="http://schemas.openxmlformats.org/officeDocument/2006/relationships/image" Target="../media/image14.png"/><Relationship Id="rId20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6.png"/><Relationship Id="rId17" Type="http://schemas.openxmlformats.org/officeDocument/2006/relationships/image" Target="../media/image59.png"/><Relationship Id="rId2" Type="http://schemas.openxmlformats.org/officeDocument/2006/relationships/image" Target="../media/image11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61.png"/><Relationship Id="rId2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0.png"/><Relationship Id="rId4" Type="http://schemas.openxmlformats.org/officeDocument/2006/relationships/image" Target="../media/image48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0.png"/><Relationship Id="rId4" Type="http://schemas.openxmlformats.org/officeDocument/2006/relationships/image" Target="../media/image6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80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Testing bounded arboricity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Talya Eden     </a:t>
            </a:r>
            <a:r>
              <a:rPr lang="en-US" b="1" dirty="0" err="1"/>
              <a:t>Reut</a:t>
            </a:r>
            <a:r>
              <a:rPr lang="en-US" b="1" dirty="0"/>
              <a:t> Levi     </a:t>
            </a:r>
            <a:r>
              <a:rPr lang="en-US" b="1" dirty="0">
                <a:solidFill>
                  <a:srgbClr val="000000"/>
                </a:solidFill>
              </a:rPr>
              <a:t>Dana Ron</a:t>
            </a:r>
          </a:p>
        </p:txBody>
      </p:sp>
    </p:spTree>
    <p:extLst>
      <p:ext uri="{BB962C8B-B14F-4D97-AF65-F5344CB8AC3E}">
        <p14:creationId xmlns:p14="http://schemas.microsoft.com/office/powerpoint/2010/main" val="5832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Minimal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</a:t>
                </a:r>
                <a:r>
                  <a:rPr lang="en-US" dirty="0" smtClean="0"/>
                  <a:t>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5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</a:t>
                </a:r>
                <a:r>
                  <a:rPr lang="en-US" sz="2800" dirty="0" smtClean="0"/>
                  <a:t>the             </a:t>
                </a:r>
                <a:r>
                  <a:rPr lang="en-US" sz="2800" dirty="0"/>
                  <a:t>	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Might require a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linear number 			          </a:t>
                </a:r>
                <a:r>
                  <a:rPr lang="en-US" sz="2800" dirty="0"/>
                  <a:t>of queries per vertex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853136"/>
              </a:xfrm>
              <a:blipFill rotWithShape="0">
                <a:blip r:embed="rId4"/>
                <a:stretch>
                  <a:fillRect l="-357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91674" y="287659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6" idx="7"/>
          </p:cNvCxnSpPr>
          <p:nvPr/>
        </p:nvCxnSpPr>
        <p:spPr>
          <a:xfrm flipH="1">
            <a:off x="6080348" y="3022166"/>
            <a:ext cx="519872" cy="540483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88164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2241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7650" y="354373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76936" y="3585976"/>
            <a:ext cx="252008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97562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256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9224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5820242" y="3030232"/>
            <a:ext cx="797792" cy="55574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7"/>
          </p:cNvCxnSpPr>
          <p:nvPr/>
        </p:nvCxnSpPr>
        <p:spPr>
          <a:xfrm flipH="1">
            <a:off x="6359834" y="3056592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  <a:endCxn id="11" idx="0"/>
          </p:cNvCxnSpPr>
          <p:nvPr/>
        </p:nvCxnSpPr>
        <p:spPr>
          <a:xfrm>
            <a:off x="6681674" y="3056592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10" idx="1"/>
          </p:cNvCxnSpPr>
          <p:nvPr/>
        </p:nvCxnSpPr>
        <p:spPr>
          <a:xfrm>
            <a:off x="6681674" y="3056592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12" idx="1"/>
          </p:cNvCxnSpPr>
          <p:nvPr/>
        </p:nvCxnSpPr>
        <p:spPr>
          <a:xfrm>
            <a:off x="6745314" y="3030232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799650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6034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4131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19" idx="0"/>
          </p:cNvCxnSpPr>
          <p:nvPr/>
        </p:nvCxnSpPr>
        <p:spPr>
          <a:xfrm>
            <a:off x="7383762" y="363770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7383762" y="3637704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1"/>
          </p:cNvCxnSpPr>
          <p:nvPr/>
        </p:nvCxnSpPr>
        <p:spPr>
          <a:xfrm>
            <a:off x="7447402" y="3611344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245420" y="411442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2" idx="5"/>
          </p:cNvCxnSpPr>
          <p:nvPr/>
        </p:nvCxnSpPr>
        <p:spPr>
          <a:xfrm>
            <a:off x="7431408" y="3624160"/>
            <a:ext cx="814012" cy="488928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47770" y="412040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84934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0"/>
          </p:cNvCxnSpPr>
          <p:nvPr/>
        </p:nvCxnSpPr>
        <p:spPr>
          <a:xfrm>
            <a:off x="717118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1706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72757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941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3163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73578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6" idx="4"/>
            <a:endCxn id="34" idx="0"/>
          </p:cNvCxnSpPr>
          <p:nvPr/>
        </p:nvCxnSpPr>
        <p:spPr>
          <a:xfrm flipH="1">
            <a:off x="5997602" y="3654833"/>
            <a:ext cx="44562" cy="458255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3"/>
            <a:endCxn id="37" idx="7"/>
          </p:cNvCxnSpPr>
          <p:nvPr/>
        </p:nvCxnSpPr>
        <p:spPr>
          <a:xfrm flipH="1">
            <a:off x="5228139" y="3639017"/>
            <a:ext cx="499918" cy="489887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135955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6003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7"/>
          </p:cNvCxnSpPr>
          <p:nvPr/>
        </p:nvCxnSpPr>
        <p:spPr>
          <a:xfrm flipH="1">
            <a:off x="4952216" y="3651738"/>
            <a:ext cx="760025" cy="47716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8388424" y="296659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88593" y="433265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4332652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 flipV="1">
            <a:off x="6681024" y="475485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45426" y="5358819"/>
                <a:ext cx="2671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26" y="5358819"/>
                <a:ext cx="2671196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2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Revisiting the peeling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</a:rPr>
                      <m:t>𝑮</m:t>
                    </m:r>
                    <m:r>
                      <a:rPr lang="en-US" sz="1800" b="1" i="1" u="sng">
                        <a:latin typeface="Cambria Math"/>
                      </a:rPr>
                      <m:t>,</m:t>
                    </m:r>
                    <m:r>
                      <a:rPr lang="en-US" sz="1800" b="1" i="1" u="sng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u="sng" dirty="0"/>
                  <a:t>,</a:t>
                </a:r>
                <a:r>
                  <a:rPr lang="en-US" sz="1800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5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u="sng" dirty="0" smtClean="0"/>
                  <a:t>,</a:t>
                </a:r>
                <a:r>
                  <a:rPr lang="en-US" sz="1800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6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</a:rPr>
                      <m:t>𝑮</m:t>
                    </m:r>
                    <m:r>
                      <a:rPr lang="en-US" sz="1800" b="1" i="1" u="sng">
                        <a:latin typeface="Cambria Math"/>
                      </a:rPr>
                      <m:t>,</m:t>
                    </m:r>
                    <m:r>
                      <a:rPr lang="en-US" sz="1800" b="1" i="1" u="sng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u="sng" dirty="0"/>
                  <a:t>,</a:t>
                </a:r>
                <a:r>
                  <a:rPr lang="en-US" sz="1800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331640" y="2745374"/>
            <a:ext cx="5184576" cy="1043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36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1600" dirty="0" smtClean="0"/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8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b="1" u="sng" dirty="0" smtClean="0"/>
                  <a:t>,</a:t>
                </a:r>
                <a:r>
                  <a:rPr lang="en-US" sz="1800" b="1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</a:t>
                </a:r>
                <a:r>
                  <a:rPr lang="en-US" sz="1800" dirty="0" smtClean="0"/>
                  <a:t>graph</a:t>
                </a:r>
                <a:r>
                  <a:rPr lang="en-US" sz="1800" dirty="0"/>
                  <a:t>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</a:t>
                </a:r>
                <a:r>
                  <a:rPr lang="en-US" sz="1600" dirty="0" smtClean="0"/>
                  <a:t>,</a:t>
                </a:r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b="1" u="sng" dirty="0" smtClean="0"/>
                  <a:t>,</a:t>
                </a:r>
                <a:r>
                  <a:rPr lang="en-US" sz="1800" b="1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</a:t>
                </a:r>
                <a:r>
                  <a:rPr lang="en-US" sz="1600" dirty="0" smtClean="0"/>
                  <a:t>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0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  <m:r>
                      <a:rPr lang="en-US" sz="1800" b="1" i="1" u="sng" smtClean="0">
                        <a:latin typeface="Cambria Math"/>
                      </a:rPr>
                      <m:t>,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anything</a:t>
                </a:r>
              </a:p>
              <a:p>
                <a:endParaRPr lang="en-US" sz="1600" b="1" dirty="0">
                  <a:solidFill>
                    <a:srgbClr val="7030A0"/>
                  </a:solidFill>
                </a:endParaRPr>
              </a:p>
              <a:p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8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  <m:r>
                      <a:rPr lang="en-US" sz="1800" b="1" i="1" u="sng" smtClean="0">
                        <a:latin typeface="Cambria Math"/>
                      </a:rPr>
                      <m:t>,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 anything</a:t>
                </a:r>
              </a:p>
              <a:p>
                <a:r>
                  <a:rPr lang="en-US" sz="1600" dirty="0" err="1"/>
                  <a:t>O.w</a:t>
                </a:r>
                <a:r>
                  <a:rPr lang="en-US" sz="1600" dirty="0" smtClean="0"/>
                  <a:t>.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),</a:t>
                </a:r>
                <a:r>
                  <a:rPr lang="en-US" sz="1600" b="1" dirty="0"/>
                  <a:t> </a:t>
                </a:r>
                <a:r>
                  <a:rPr lang="en-US" sz="1600" dirty="0"/>
                  <a:t>then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care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  <m:r>
                      <a:rPr lang="en-US" sz="1800" b="0" i="1" u="sng" smtClean="0">
                        <a:latin typeface="Cambria Math"/>
                      </a:rPr>
                      <m:t>,</m:t>
                    </m:r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 anything</a:t>
                </a:r>
              </a:p>
              <a:p>
                <a:r>
                  <a:rPr lang="en-US" sz="1600" dirty="0" err="1" smtClean="0"/>
                  <a:t>O.w</a:t>
                </a:r>
                <a:r>
                  <a:rPr lang="en-US" sz="1600" dirty="0" smtClean="0"/>
                  <a:t>. 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),</a:t>
                </a:r>
                <a:r>
                  <a:rPr lang="en-US" sz="1600" b="1" dirty="0"/>
                  <a:t> </a:t>
                </a:r>
                <a:r>
                  <a:rPr lang="en-US" sz="1600" dirty="0"/>
                  <a:t>then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don’t care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    </a:t>
                </a:r>
                <a:r>
                  <a:rPr lang="en-US" sz="1600" dirty="0" smtClean="0"/>
                  <a:t>(</a:t>
                </a:r>
                <a:r>
                  <a:rPr lang="en-US" sz="1600" dirty="0"/>
                  <a:t>either direct or do nothing)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 b="-7471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outgoing 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7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4722440"/>
                <a:ext cx="8279832" cy="1586880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- </a:t>
                </a:r>
                <a:r>
                  <a:rPr lang="en-US" sz="3200" dirty="0" smtClean="0"/>
                  <a:t>Active vertices </a:t>
                </a:r>
                <a:r>
                  <a:rPr lang="en-US" sz="3200" dirty="0"/>
                  <a:t>after peeling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only </a:t>
                </a:r>
                <a:r>
                  <a:rPr lang="en-US" sz="3200" dirty="0" smtClean="0"/>
                  <a:t>vertices </a:t>
                </a:r>
                <a:r>
                  <a:rPr lang="en-US" sz="3200" dirty="0" err="1" smtClean="0"/>
                  <a:t>s.t.</a:t>
                </a:r>
                <a:r>
                  <a:rPr lang="en-US" sz="3200" b="1" dirty="0" smtClean="0"/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3200" b="1" dirty="0" smtClean="0">
                  <a:solidFill>
                    <a:srgbClr val="0070C0"/>
                  </a:solidFill>
                </a:endParaRPr>
              </a:p>
              <a:p>
                <a:endParaRPr lang="en-US" sz="32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0070C0"/>
                    </a:solidFill>
                  </a:rPr>
                  <a:t> </a:t>
                </a:r>
                <a:endParaRPr lang="en-US" sz="32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4722440"/>
                <a:ext cx="8279832" cy="1586880"/>
              </a:xfrm>
              <a:blipFill rotWithShape="0">
                <a:blip r:embed="rId3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b="1" u="sng" dirty="0" smtClean="0"/>
                  <a:t>,</a:t>
                </a:r>
                <a:r>
                  <a:rPr lang="en-US" sz="1800" b="1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4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 anything</a:t>
                </a:r>
              </a:p>
              <a:p>
                <a:r>
                  <a:rPr lang="en-US" sz="1600" dirty="0" err="1" smtClean="0"/>
                  <a:t>O.w</a:t>
                </a:r>
                <a:r>
                  <a:rPr lang="en-US" sz="1600" dirty="0"/>
                  <a:t>.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),</a:t>
                </a:r>
                <a:r>
                  <a:rPr lang="en-US" sz="1600" b="1" dirty="0"/>
                  <a:t> </a:t>
                </a:r>
                <a:r>
                  <a:rPr lang="en-US" sz="1600" dirty="0"/>
                  <a:t>then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don’t care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    </a:t>
                </a:r>
                <a:r>
                  <a:rPr lang="en-US" sz="1600" dirty="0" smtClean="0"/>
                  <a:t>(</a:t>
                </a:r>
                <a:r>
                  <a:rPr lang="en-US" sz="1600" dirty="0"/>
                  <a:t>either direct or do nothing)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5"/>
                <a:stretch>
                  <a:fillRect l="-469" t="-2299" b="-7471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4722440"/>
                <a:ext cx="8153400" cy="1586880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- </a:t>
                </a:r>
                <a:r>
                  <a:rPr lang="en-US" sz="3200" dirty="0" smtClean="0"/>
                  <a:t>Active vertices </a:t>
                </a:r>
                <a:r>
                  <a:rPr lang="en-US" sz="3200" dirty="0"/>
                  <a:t>after peeling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only </a:t>
                </a:r>
                <a:r>
                  <a:rPr lang="en-US" sz="3200" dirty="0" smtClean="0"/>
                  <a:t>vertices </a:t>
                </a:r>
                <a:r>
                  <a:rPr lang="en-US" sz="3200" dirty="0" err="1" smtClean="0"/>
                  <a:t>s.t.</a:t>
                </a:r>
                <a:r>
                  <a:rPr lang="en-US" sz="3200" b="1" dirty="0" smtClean="0"/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3200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- </a:t>
                </a:r>
                <a:r>
                  <a:rPr lang="en-US" sz="3200" dirty="0" smtClean="0"/>
                  <a:t>Active vertices </a:t>
                </a:r>
                <a:r>
                  <a:rPr lang="en-US" sz="3200" dirty="0"/>
                  <a:t>after peeling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sz="3200" dirty="0" smtClean="0"/>
                  <a:t> vertices s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t</m:t>
                    </m:r>
                    <m:r>
                      <a:rPr lang="en-US" sz="3200" b="0" i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4722440"/>
                <a:ext cx="8153400" cy="1586880"/>
              </a:xfrm>
              <a:blipFill rotWithShape="1">
                <a:blip r:embed="rId3"/>
                <a:stretch>
                  <a:fillRect t="-769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b="1" u="sng" dirty="0" smtClean="0"/>
                  <a:t>,</a:t>
                </a:r>
                <a:r>
                  <a:rPr lang="en-US" sz="1800" b="1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4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 anything</a:t>
                </a:r>
              </a:p>
              <a:p>
                <a:r>
                  <a:rPr lang="en-US" sz="1600" dirty="0" err="1"/>
                  <a:t>O.w</a:t>
                </a:r>
                <a:r>
                  <a:rPr lang="en-US" sz="1600" dirty="0" smtClean="0"/>
                  <a:t>. </a:t>
                </a:r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),</a:t>
                </a:r>
                <a:r>
                  <a:rPr lang="en-US" sz="1600" b="1" dirty="0"/>
                  <a:t> </a:t>
                </a:r>
                <a:r>
                  <a:rPr lang="en-US" sz="1600" dirty="0"/>
                  <a:t>then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don’t care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    </a:t>
                </a:r>
                <a:r>
                  <a:rPr lang="en-US" sz="1600" dirty="0" smtClean="0"/>
                  <a:t>(</a:t>
                </a:r>
                <a:r>
                  <a:rPr lang="en-US" sz="1600" dirty="0"/>
                  <a:t>either direct or do nothing)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5"/>
                <a:stretch>
                  <a:fillRect l="-469" t="-2299" b="-7471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2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199"/>
                <a:ext cx="7703768" cy="17643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199"/>
                <a:ext cx="7703768" cy="1764349"/>
              </a:xfrm>
              <a:blipFill rotWithShape="1">
                <a:blip r:embed="rId4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2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3"/>
              <p:cNvSpPr txBox="1">
                <a:spLocks/>
              </p:cNvSpPr>
              <p:nvPr/>
            </p:nvSpPr>
            <p:spPr>
              <a:xfrm>
                <a:off x="612648" y="1628800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28800"/>
                <a:ext cx="7703768" cy="1764349"/>
              </a:xfrm>
              <a:prstGeom prst="rect">
                <a:avLst/>
              </a:prstGeom>
              <a:blipFill rotWithShape="1">
                <a:blip r:embed="rId8"/>
                <a:stretch>
                  <a:fillRect l="-158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4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1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8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5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0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13"/>
              <p:cNvSpPr txBox="1">
                <a:spLocks/>
              </p:cNvSpPr>
              <p:nvPr/>
            </p:nvSpPr>
            <p:spPr>
              <a:xfrm>
                <a:off x="612648" y="1628800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28800"/>
                <a:ext cx="7703768" cy="1764349"/>
              </a:xfrm>
              <a:prstGeom prst="rect">
                <a:avLst/>
              </a:prstGeom>
              <a:blipFill rotWithShape="1">
                <a:blip r:embed="rId10"/>
                <a:stretch>
                  <a:fillRect l="-158" t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1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23928" y="6059388"/>
            <a:ext cx="1800200" cy="3960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0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23928" y="6059388"/>
            <a:ext cx="1800200" cy="3960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8492" y="5517232"/>
            <a:ext cx="1800200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0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4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outgoing 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948005" y="3560547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 flipV="1">
            <a:off x="8092008" y="3367910"/>
            <a:ext cx="432048" cy="26463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</p:cNvCxnSpPr>
          <p:nvPr/>
        </p:nvCxnSpPr>
        <p:spPr>
          <a:xfrm>
            <a:off x="8092008" y="3632549"/>
            <a:ext cx="432048" cy="72001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6"/>
          </p:cNvCxnSpPr>
          <p:nvPr/>
        </p:nvCxnSpPr>
        <p:spPr>
          <a:xfrm flipV="1">
            <a:off x="8092008" y="3520311"/>
            <a:ext cx="584448" cy="112238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92235" y="3651599"/>
            <a:ext cx="455770" cy="28572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4" idx="1"/>
          </p:cNvCxnSpPr>
          <p:nvPr/>
        </p:nvCxnSpPr>
        <p:spPr>
          <a:xfrm>
            <a:off x="7492235" y="3203451"/>
            <a:ext cx="476859" cy="378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4" idx="1"/>
          </p:cNvCxnSpPr>
          <p:nvPr/>
        </p:nvCxnSpPr>
        <p:spPr>
          <a:xfrm>
            <a:off x="7494265" y="3392543"/>
            <a:ext cx="474829" cy="18909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494265" y="3628273"/>
            <a:ext cx="453727" cy="13761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492235" y="3680702"/>
            <a:ext cx="486378" cy="39637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7566863" y="3475578"/>
            <a:ext cx="0" cy="18288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23928" y="6059388"/>
            <a:ext cx="1800200" cy="3960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8492" y="5517232"/>
            <a:ext cx="1800200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10374" y="494116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0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5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6228184" y="5157192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8184" y="5157192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23928" y="6059388"/>
            <a:ext cx="1800200" cy="3960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8492" y="5517232"/>
            <a:ext cx="1800200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23928" y="4221088"/>
            <a:ext cx="1800200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10374" y="494116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5979368" y="4221088"/>
            <a:ext cx="288032" cy="2241774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1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6228184" y="5157192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8184" y="5157192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23928" y="6059388"/>
            <a:ext cx="1800200" cy="3960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8492" y="5517232"/>
            <a:ext cx="1800200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23928" y="4221088"/>
            <a:ext cx="1800200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10374" y="494116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5979368" y="4221088"/>
            <a:ext cx="288032" cy="2241774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1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 rot="11309608">
            <a:off x="29612" y="4026574"/>
            <a:ext cx="3024961" cy="1106829"/>
            <a:chOff x="1487418" y="4158739"/>
            <a:chExt cx="7099281" cy="1106829"/>
          </a:xfrm>
        </p:grpSpPr>
        <p:sp>
          <p:nvSpPr>
            <p:cNvPr id="33" name="Right Arrow Callout 32"/>
            <p:cNvSpPr/>
            <p:nvPr/>
          </p:nvSpPr>
          <p:spPr>
            <a:xfrm rot="9977638">
              <a:off x="1487418" y="4376463"/>
              <a:ext cx="6975578" cy="889105"/>
            </a:xfrm>
            <a:prstGeom prst="rightArrowCallout">
              <a:avLst>
                <a:gd name="adj1" fmla="val 7282"/>
                <a:gd name="adj2" fmla="val 12265"/>
                <a:gd name="adj3" fmla="val 24370"/>
                <a:gd name="adj4" fmla="val 7252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rot="10060871">
                  <a:off x="3131091" y="4158739"/>
                  <a:ext cx="545560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𝑐𝑙𝑜𝑠𝑒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dirty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060871">
                  <a:off x="3131091" y="4158739"/>
                  <a:ext cx="5455608" cy="92333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62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flipH="1">
                <a:off x="6228184" y="5157192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28184" y="5157192"/>
                <a:ext cx="288032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23728" y="6237312"/>
            <a:ext cx="1800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6237312"/>
            <a:ext cx="1800200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 flipV="1">
            <a:off x="3923928" y="3645024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3728" y="5877272"/>
            <a:ext cx="1800200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800200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10174" y="530120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flipH="1">
            <a:off x="1504992" y="4941168"/>
            <a:ext cx="288032" cy="1512168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9632" y="5481345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713817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23928" y="6059388"/>
            <a:ext cx="1800200" cy="393948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28492" y="5517232"/>
            <a:ext cx="1800200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23928" y="4221088"/>
            <a:ext cx="1800200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810374" y="4941168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5979368" y="4221088"/>
            <a:ext cx="288032" cy="2241774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21370479">
                <a:off x="20151" y="4164788"/>
                <a:ext cx="21015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𝑐𝑙𝑜𝑠𝑒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|≤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060871">
                <a:off x="3648624" y="4134942"/>
                <a:ext cx="4932044" cy="9233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296403" y="3140783"/>
            <a:ext cx="3805087" cy="1112290"/>
            <a:chOff x="5296403" y="3140783"/>
            <a:chExt cx="3805087" cy="11122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" name="Right Arrow Callout 44"/>
            <p:cNvSpPr/>
            <p:nvPr/>
          </p:nvSpPr>
          <p:spPr>
            <a:xfrm rot="10064843">
              <a:off x="5296403" y="3182693"/>
              <a:ext cx="3805087" cy="1070380"/>
            </a:xfrm>
            <a:prstGeom prst="rightArrowCallout">
              <a:avLst>
                <a:gd name="adj1" fmla="val 7282"/>
                <a:gd name="adj2" fmla="val 12265"/>
                <a:gd name="adj3" fmla="val 24370"/>
                <a:gd name="adj4" fmla="val 7496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 rot="20865312">
                  <a:off x="6587517" y="3140783"/>
                  <a:ext cx="2200340" cy="92333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𝑓𝑎𝑟</m:t>
                      </m:r>
                    </m:oMath>
                  </a14:m>
                  <a:r>
                    <a:rPr lang="en-US" b="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</m:oMath>
                  </a14:m>
                  <a:endParaRPr lang="en-US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| </m:t>
                        </m:r>
                      </m:oMath>
                    </m:oMathPara>
                  </a14:m>
                  <a:endParaRPr lang="en-US" b="0" i="1" dirty="0" smtClean="0">
                    <a:solidFill>
                      <a:srgbClr val="FF0000"/>
                    </a:solidFill>
                    <a:latin typeface="Cambria Math"/>
                  </a:endParaRPr>
                </a:p>
                <a:p>
                  <a:pPr algn="ctr"/>
                  <a:r>
                    <a:rPr lang="en-US" b="0" dirty="0" smtClean="0">
                      <a:solidFill>
                        <a:srgbClr val="FF0000"/>
                      </a:solidFill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&gt;(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)⋅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endParaRPr lang="en-US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65312">
                  <a:off x="6587517" y="3140783"/>
                  <a:ext cx="2200340" cy="92333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3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 rot="11309608">
            <a:off x="30410" y="4026633"/>
            <a:ext cx="3022392" cy="1130626"/>
            <a:chOff x="1487418" y="4134942"/>
            <a:chExt cx="7093251" cy="1130626"/>
          </a:xfrm>
        </p:grpSpPr>
        <p:sp>
          <p:nvSpPr>
            <p:cNvPr id="32" name="Right Arrow Callout 31"/>
            <p:cNvSpPr/>
            <p:nvPr/>
          </p:nvSpPr>
          <p:spPr>
            <a:xfrm rot="9977638">
              <a:off x="1487418" y="4376463"/>
              <a:ext cx="6975578" cy="889105"/>
            </a:xfrm>
            <a:prstGeom prst="rightArrowCallout">
              <a:avLst>
                <a:gd name="adj1" fmla="val 7282"/>
                <a:gd name="adj2" fmla="val 12265"/>
                <a:gd name="adj3" fmla="val 24370"/>
                <a:gd name="adj4" fmla="val 7252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060871">
                  <a:off x="3648624" y="4134942"/>
                  <a:ext cx="493204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𝜖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𝑐𝑙𝑜𝑠𝑒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dirty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060871">
                  <a:off x="3648624" y="4134942"/>
                  <a:ext cx="4932045" cy="92333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62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19028" y="6237312"/>
            <a:ext cx="1349102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23728" y="5877272"/>
            <a:ext cx="1344402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344402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99992" y="4221088"/>
            <a:ext cx="1224136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99992" y="6061484"/>
            <a:ext cx="1219572" cy="39185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99992" y="5517232"/>
            <a:ext cx="1224445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93579" y="5313150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62283" y="4787305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67944" y="3645024"/>
                <a:ext cx="1989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45024"/>
                <a:ext cx="198952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91880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06118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645024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0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1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3728" y="5877272"/>
            <a:ext cx="1344402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344402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3579" y="5313150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99992" y="6061484"/>
            <a:ext cx="1219572" cy="39185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9992" y="5517232"/>
            <a:ext cx="1224445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99992" y="4221088"/>
            <a:ext cx="1224136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162283" y="4787305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ocument 4"/>
          <p:cNvSpPr/>
          <p:nvPr/>
        </p:nvSpPr>
        <p:spPr>
          <a:xfrm rot="10800000">
            <a:off x="3470704" y="6156970"/>
            <a:ext cx="1029288" cy="273600"/>
          </a:xfrm>
          <a:prstGeom prst="flowChartDocument">
            <a:avLst/>
          </a:prstGeom>
          <a:solidFill>
            <a:srgbClr val="0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ocument 29"/>
          <p:cNvSpPr/>
          <p:nvPr/>
        </p:nvSpPr>
        <p:spPr>
          <a:xfrm rot="10800000">
            <a:off x="3470704" y="5671069"/>
            <a:ext cx="1029288" cy="759502"/>
          </a:xfrm>
          <a:prstGeom prst="flowChartDocument">
            <a:avLst/>
          </a:prstGeom>
          <a:solidFill>
            <a:srgbClr val="0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Document 40"/>
          <p:cNvSpPr/>
          <p:nvPr/>
        </p:nvSpPr>
        <p:spPr>
          <a:xfrm rot="10800000">
            <a:off x="3468130" y="4336505"/>
            <a:ext cx="1029288" cy="2107152"/>
          </a:xfrm>
          <a:prstGeom prst="flowChartDocument">
            <a:avLst/>
          </a:prstGeom>
          <a:solidFill>
            <a:srgbClr val="0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472830" y="3645025"/>
            <a:ext cx="0" cy="281783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99992" y="3653532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119028" y="6237312"/>
            <a:ext cx="1349102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rot="11309608">
            <a:off x="32769" y="3994860"/>
            <a:ext cx="3544790" cy="1201366"/>
            <a:chOff x="2355483" y="4134942"/>
            <a:chExt cx="6225185" cy="1201366"/>
          </a:xfrm>
        </p:grpSpPr>
        <p:sp>
          <p:nvSpPr>
            <p:cNvPr id="26" name="Right Arrow Callout 25"/>
            <p:cNvSpPr/>
            <p:nvPr/>
          </p:nvSpPr>
          <p:spPr>
            <a:xfrm rot="9977638">
              <a:off x="2355483" y="4339891"/>
              <a:ext cx="6168608" cy="996417"/>
            </a:xfrm>
            <a:prstGeom prst="rightArrowCallout">
              <a:avLst>
                <a:gd name="adj1" fmla="val 7282"/>
                <a:gd name="adj2" fmla="val 12265"/>
                <a:gd name="adj3" fmla="val 24370"/>
                <a:gd name="adj4" fmla="val 7252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10060871">
                  <a:off x="3648625" y="4134942"/>
                  <a:ext cx="49320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𝜖</m:t>
                        </m:r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𝑐𝑙𝑜𝑠𝑒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⇒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 dirty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|≤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060871">
                  <a:off x="3648625" y="4134942"/>
                  <a:ext cx="4932043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91880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100811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06118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645024"/>
                <a:ext cx="100811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2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4211961" y="3321462"/>
            <a:ext cx="4248471" cy="931613"/>
            <a:chOff x="5296403" y="3182693"/>
            <a:chExt cx="3805087" cy="10703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" name="Right Arrow Callout 36"/>
            <p:cNvSpPr/>
            <p:nvPr/>
          </p:nvSpPr>
          <p:spPr>
            <a:xfrm rot="10064843">
              <a:off x="5296403" y="3182693"/>
              <a:ext cx="3805087" cy="1070380"/>
            </a:xfrm>
            <a:prstGeom prst="rightArrowCallout">
              <a:avLst>
                <a:gd name="adj1" fmla="val 7282"/>
                <a:gd name="adj2" fmla="val 12265"/>
                <a:gd name="adj3" fmla="val 24370"/>
                <a:gd name="adj4" fmla="val 7496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rot="20865312">
                  <a:off x="6586408" y="3217893"/>
                  <a:ext cx="2297766" cy="74260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𝑓𝑎𝑟</m:t>
                      </m:r>
                    </m:oMath>
                  </a14:m>
                  <a:r>
                    <a:rPr lang="en-US" b="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</m:oMath>
                  </a14:m>
                  <a:endParaRPr lang="en-US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| </m:t>
                      </m:r>
                    </m:oMath>
                  </a14:m>
                  <a:r>
                    <a:rPr lang="en-US" b="0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&gt;(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)⋅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endParaRPr lang="en-US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865312">
                  <a:off x="6586408" y="3217893"/>
                  <a:ext cx="2297766" cy="74260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25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67944" y="3645024"/>
                <a:ext cx="1989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45024"/>
                <a:ext cx="198952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0" grpId="1" animBg="1"/>
      <p:bldP spid="4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/>
                            <m:t>The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remaining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vertices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23728" y="3645024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3728" y="5877272"/>
            <a:ext cx="1344402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4869160"/>
            <a:ext cx="1344402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3579" y="5313150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499992" y="6061484"/>
            <a:ext cx="1219572" cy="39185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99992" y="4221088"/>
            <a:ext cx="1224136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162283" y="4787305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445054" y="3740150"/>
            <a:ext cx="1068744" cy="1003301"/>
          </a:xfrm>
          <a:custGeom>
            <a:avLst/>
            <a:gdLst>
              <a:gd name="connsiteX0" fmla="*/ 151617 w 1281211"/>
              <a:gd name="connsiteY0" fmla="*/ 1227811 h 1227811"/>
              <a:gd name="connsiteX1" fmla="*/ 392917 w 1281211"/>
              <a:gd name="connsiteY1" fmla="*/ 1189711 h 1227811"/>
              <a:gd name="connsiteX2" fmla="*/ 392917 w 1281211"/>
              <a:gd name="connsiteY2" fmla="*/ 1189711 h 1227811"/>
              <a:gd name="connsiteX3" fmla="*/ 621517 w 1281211"/>
              <a:gd name="connsiteY3" fmla="*/ 1005561 h 1227811"/>
              <a:gd name="connsiteX4" fmla="*/ 824717 w 1281211"/>
              <a:gd name="connsiteY4" fmla="*/ 846811 h 1227811"/>
              <a:gd name="connsiteX5" fmla="*/ 1040617 w 1281211"/>
              <a:gd name="connsiteY5" fmla="*/ 884911 h 1227811"/>
              <a:gd name="connsiteX6" fmla="*/ 1180317 w 1281211"/>
              <a:gd name="connsiteY6" fmla="*/ 954761 h 1227811"/>
              <a:gd name="connsiteX7" fmla="*/ 1199367 w 1281211"/>
              <a:gd name="connsiteY7" fmla="*/ 122911 h 1227811"/>
              <a:gd name="connsiteX8" fmla="*/ 88117 w 1281211"/>
              <a:gd name="connsiteY8" fmla="*/ 122911 h 1227811"/>
              <a:gd name="connsiteX9" fmla="*/ 151617 w 1281211"/>
              <a:gd name="connsiteY9" fmla="*/ 1227811 h 1227811"/>
              <a:gd name="connsiteX0" fmla="*/ 147878 w 1239827"/>
              <a:gd name="connsiteY0" fmla="*/ 1166681 h 1166681"/>
              <a:gd name="connsiteX1" fmla="*/ 389178 w 1239827"/>
              <a:gd name="connsiteY1" fmla="*/ 1128581 h 1166681"/>
              <a:gd name="connsiteX2" fmla="*/ 389178 w 1239827"/>
              <a:gd name="connsiteY2" fmla="*/ 1128581 h 1166681"/>
              <a:gd name="connsiteX3" fmla="*/ 617778 w 1239827"/>
              <a:gd name="connsiteY3" fmla="*/ 944431 h 1166681"/>
              <a:gd name="connsiteX4" fmla="*/ 820978 w 1239827"/>
              <a:gd name="connsiteY4" fmla="*/ 785681 h 1166681"/>
              <a:gd name="connsiteX5" fmla="*/ 1036878 w 1239827"/>
              <a:gd name="connsiteY5" fmla="*/ 823781 h 1166681"/>
              <a:gd name="connsiteX6" fmla="*/ 1176578 w 1239827"/>
              <a:gd name="connsiteY6" fmla="*/ 893631 h 1166681"/>
              <a:gd name="connsiteX7" fmla="*/ 1144828 w 1239827"/>
              <a:gd name="connsiteY7" fmla="*/ 220531 h 1166681"/>
              <a:gd name="connsiteX8" fmla="*/ 84378 w 1239827"/>
              <a:gd name="connsiteY8" fmla="*/ 61781 h 1166681"/>
              <a:gd name="connsiteX9" fmla="*/ 147878 w 1239827"/>
              <a:gd name="connsiteY9" fmla="*/ 1166681 h 1166681"/>
              <a:gd name="connsiteX0" fmla="*/ 42839 w 1134788"/>
              <a:gd name="connsiteY0" fmla="*/ 1036588 h 1036588"/>
              <a:gd name="connsiteX1" fmla="*/ 284139 w 1134788"/>
              <a:gd name="connsiteY1" fmla="*/ 998488 h 1036588"/>
              <a:gd name="connsiteX2" fmla="*/ 284139 w 1134788"/>
              <a:gd name="connsiteY2" fmla="*/ 998488 h 1036588"/>
              <a:gd name="connsiteX3" fmla="*/ 512739 w 1134788"/>
              <a:gd name="connsiteY3" fmla="*/ 814338 h 1036588"/>
              <a:gd name="connsiteX4" fmla="*/ 715939 w 1134788"/>
              <a:gd name="connsiteY4" fmla="*/ 655588 h 1036588"/>
              <a:gd name="connsiteX5" fmla="*/ 931839 w 1134788"/>
              <a:gd name="connsiteY5" fmla="*/ 693688 h 1036588"/>
              <a:gd name="connsiteX6" fmla="*/ 1071539 w 1134788"/>
              <a:gd name="connsiteY6" fmla="*/ 763538 h 1036588"/>
              <a:gd name="connsiteX7" fmla="*/ 1039789 w 1134788"/>
              <a:gd name="connsiteY7" fmla="*/ 90438 h 1036588"/>
              <a:gd name="connsiteX8" fmla="*/ 239689 w 1134788"/>
              <a:gd name="connsiteY8" fmla="*/ 134888 h 1036588"/>
              <a:gd name="connsiteX9" fmla="*/ 42839 w 1134788"/>
              <a:gd name="connsiteY9" fmla="*/ 1036588 h 1036588"/>
              <a:gd name="connsiteX0" fmla="*/ 41097 w 1086888"/>
              <a:gd name="connsiteY0" fmla="*/ 1003301 h 1003301"/>
              <a:gd name="connsiteX1" fmla="*/ 282397 w 1086888"/>
              <a:gd name="connsiteY1" fmla="*/ 965201 h 1003301"/>
              <a:gd name="connsiteX2" fmla="*/ 282397 w 1086888"/>
              <a:gd name="connsiteY2" fmla="*/ 965201 h 1003301"/>
              <a:gd name="connsiteX3" fmla="*/ 510997 w 1086888"/>
              <a:gd name="connsiteY3" fmla="*/ 781051 h 1003301"/>
              <a:gd name="connsiteX4" fmla="*/ 714197 w 1086888"/>
              <a:gd name="connsiteY4" fmla="*/ 622301 h 1003301"/>
              <a:gd name="connsiteX5" fmla="*/ 930097 w 1086888"/>
              <a:gd name="connsiteY5" fmla="*/ 660401 h 1003301"/>
              <a:gd name="connsiteX6" fmla="*/ 1069797 w 1086888"/>
              <a:gd name="connsiteY6" fmla="*/ 730251 h 1003301"/>
              <a:gd name="connsiteX7" fmla="*/ 961847 w 1086888"/>
              <a:gd name="connsiteY7" fmla="*/ 114301 h 1003301"/>
              <a:gd name="connsiteX8" fmla="*/ 237947 w 1086888"/>
              <a:gd name="connsiteY8" fmla="*/ 101601 h 1003301"/>
              <a:gd name="connsiteX9" fmla="*/ 41097 w 1086888"/>
              <a:gd name="connsiteY9" fmla="*/ 1003301 h 1003301"/>
              <a:gd name="connsiteX0" fmla="*/ 41097 w 1068744"/>
              <a:gd name="connsiteY0" fmla="*/ 1003301 h 1003301"/>
              <a:gd name="connsiteX1" fmla="*/ 282397 w 1068744"/>
              <a:gd name="connsiteY1" fmla="*/ 965201 h 1003301"/>
              <a:gd name="connsiteX2" fmla="*/ 282397 w 1068744"/>
              <a:gd name="connsiteY2" fmla="*/ 965201 h 1003301"/>
              <a:gd name="connsiteX3" fmla="*/ 510997 w 1068744"/>
              <a:gd name="connsiteY3" fmla="*/ 781051 h 1003301"/>
              <a:gd name="connsiteX4" fmla="*/ 714197 w 1068744"/>
              <a:gd name="connsiteY4" fmla="*/ 622301 h 1003301"/>
              <a:gd name="connsiteX5" fmla="*/ 930097 w 1068744"/>
              <a:gd name="connsiteY5" fmla="*/ 660401 h 1003301"/>
              <a:gd name="connsiteX6" fmla="*/ 1034171 w 1068744"/>
              <a:gd name="connsiteY6" fmla="*/ 706500 h 1003301"/>
              <a:gd name="connsiteX7" fmla="*/ 961847 w 1068744"/>
              <a:gd name="connsiteY7" fmla="*/ 114301 h 1003301"/>
              <a:gd name="connsiteX8" fmla="*/ 237947 w 1068744"/>
              <a:gd name="connsiteY8" fmla="*/ 101601 h 1003301"/>
              <a:gd name="connsiteX9" fmla="*/ 41097 w 1068744"/>
              <a:gd name="connsiteY9" fmla="*/ 1003301 h 100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744" h="1003301">
                <a:moveTo>
                  <a:pt x="41097" y="1003301"/>
                </a:moveTo>
                <a:lnTo>
                  <a:pt x="282397" y="965201"/>
                </a:lnTo>
                <a:lnTo>
                  <a:pt x="282397" y="965201"/>
                </a:lnTo>
                <a:lnTo>
                  <a:pt x="510997" y="781051"/>
                </a:lnTo>
                <a:cubicBezTo>
                  <a:pt x="582964" y="723901"/>
                  <a:pt x="644347" y="642409"/>
                  <a:pt x="714197" y="622301"/>
                </a:cubicBezTo>
                <a:cubicBezTo>
                  <a:pt x="784047" y="602193"/>
                  <a:pt x="876768" y="646368"/>
                  <a:pt x="930097" y="660401"/>
                </a:cubicBezTo>
                <a:cubicBezTo>
                  <a:pt x="983426" y="674434"/>
                  <a:pt x="1028879" y="797517"/>
                  <a:pt x="1034171" y="706500"/>
                </a:cubicBezTo>
                <a:cubicBezTo>
                  <a:pt x="1039463" y="615483"/>
                  <a:pt x="1143880" y="252943"/>
                  <a:pt x="961847" y="114301"/>
                </a:cubicBezTo>
                <a:cubicBezTo>
                  <a:pt x="779814" y="-24341"/>
                  <a:pt x="391405" y="-46566"/>
                  <a:pt x="237947" y="101601"/>
                </a:cubicBezTo>
                <a:cubicBezTo>
                  <a:pt x="84489" y="249768"/>
                  <a:pt x="-77966" y="554038"/>
                  <a:pt x="41097" y="100330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Document 40"/>
          <p:cNvSpPr/>
          <p:nvPr/>
        </p:nvSpPr>
        <p:spPr>
          <a:xfrm rot="10800000">
            <a:off x="3468130" y="4336505"/>
            <a:ext cx="1029288" cy="2107152"/>
          </a:xfrm>
          <a:prstGeom prst="flowChartDocument">
            <a:avLst/>
          </a:prstGeom>
          <a:solidFill>
            <a:srgbClr val="0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472830" y="3645025"/>
            <a:ext cx="0" cy="281783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99992" y="3653532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491880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645024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06118" y="364502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118" y="3645024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2119028" y="6237312"/>
            <a:ext cx="1349102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1720" y="3899520"/>
                <a:ext cx="148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𝑐𝑙𝑜𝑠𝑒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𝑒𝑤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99520"/>
                <a:ext cx="1489818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3472830" y="4221088"/>
            <a:ext cx="1040970" cy="0"/>
          </a:xfrm>
          <a:prstGeom prst="line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59022" y="4869160"/>
            <a:ext cx="1040970" cy="0"/>
          </a:xfrm>
          <a:prstGeom prst="line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37369" y="3895189"/>
                <a:ext cx="2200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𝑓𝑎𝑟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𝑚𝑎𝑛𝑦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69" y="3895189"/>
                <a:ext cx="2200340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03848" y="3903246"/>
                <a:ext cx="148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𝑨𝒄𝒕𝒊𝒗𝒆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903246"/>
                <a:ext cx="148981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32423" y="5034662"/>
                <a:ext cx="148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𝑵𝒐𝒕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𝑨𝒄𝒕𝒊𝒗𝒆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423" y="5034662"/>
                <a:ext cx="1489818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468128" y="3653532"/>
            <a:ext cx="2251435" cy="567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99992" y="5517232"/>
            <a:ext cx="1224445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123728" y="4869160"/>
            <a:ext cx="2376265" cy="15744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3"/>
              <p:cNvSpPr txBox="1">
                <a:spLocks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 smtClean="0"/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199"/>
                <a:ext cx="7703768" cy="1764349"/>
              </a:xfrm>
              <a:prstGeom prst="rect">
                <a:avLst/>
              </a:prstGeom>
              <a:blipFill rotWithShape="1">
                <a:blip r:embed="rId14"/>
                <a:stretch>
                  <a:fillRect l="-158" t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67944" y="3645024"/>
                <a:ext cx="1989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45024"/>
                <a:ext cx="198952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4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  <p:bldP spid="37" grpId="0"/>
      <p:bldP spid="21" grpId="0" animBg="1"/>
      <p:bldP spid="3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Recalling where we are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94606" y="1579161"/>
                <a:ext cx="8531352" cy="4637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70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/>
                  <a:t> - the set of </a:t>
                </a:r>
                <a:r>
                  <a:rPr lang="en-US" sz="2700" dirty="0">
                    <a:solidFill>
                      <a:srgbClr val="FF0000"/>
                    </a:solidFill>
                  </a:rPr>
                  <a:t>remaining (active) vertices </a:t>
                </a:r>
                <a:r>
                  <a:rPr lang="en-US" sz="2700" dirty="0"/>
                  <a:t>after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700" dirty="0"/>
                  <a:t> rounds</a:t>
                </a:r>
                <a:endParaRPr lang="en-US" sz="2500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500" dirty="0" err="1"/>
                  <a:t>iff</a:t>
                </a:r>
                <a:r>
                  <a:rPr lang="en-US" sz="2500" dirty="0"/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94606" y="1579161"/>
                <a:ext cx="8531352" cy="4637112"/>
              </a:xfrm>
              <a:blipFill rotWithShape="1">
                <a:blip r:embed="rId3"/>
                <a:stretch>
                  <a:fillRect l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84984"/>
                <a:ext cx="5760640" cy="211731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700" b="1" u="sng" dirty="0" smtClean="0"/>
                  <a:t>Tester(</a:t>
                </a:r>
                <a14:m>
                  <m:oMath xmlns:m="http://schemas.openxmlformats.org/officeDocument/2006/math">
                    <m:r>
                      <a:rPr lang="en-US" sz="2700" b="1" i="1" u="sng" smtClean="0">
                        <a:latin typeface="Cambria Math"/>
                      </a:rPr>
                      <m:t>𝜶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a:rPr lang="en-US" sz="2700" b="1" i="1" u="sng" smtClean="0">
                        <a:latin typeface="Cambria Math"/>
                      </a:rPr>
                      <m:t>𝝐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700" b="0" i="0" u="sng" smtClean="0">
                        <a:latin typeface="Cambria Math"/>
                      </a:rPr>
                      <m:t>access</m:t>
                    </m:r>
                    <m:r>
                      <a:rPr lang="en-US" sz="2700" b="0" i="0" u="sng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0" u="sng" smtClean="0">
                        <a:latin typeface="Cambria Math"/>
                      </a:rPr>
                      <m:t>to</m:t>
                    </m:r>
                    <m:r>
                      <a:rPr lang="en-US" sz="2700" b="0" i="0" u="sng" smtClean="0">
                        <a:latin typeface="Cambria Math"/>
                      </a:rPr>
                      <m:t> </m:t>
                    </m:r>
                    <m:r>
                      <a:rPr lang="en-US" sz="2700" b="1" i="1" u="sng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700" b="1" u="sng" dirty="0" smtClean="0"/>
                  <a:t>)</a:t>
                </a:r>
                <a:endParaRPr lang="en-US" sz="2700" b="1" u="sng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edges </a:t>
                </a:r>
                <a:r>
                  <a:rPr lang="en-US" sz="2400" dirty="0" err="1"/>
                  <a:t>u.a.r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(almost)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9900CC"/>
                    </a:solidFill>
                  </a:rPr>
                  <a:t>Check if both endpoints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Accept/reject based on fraction of sampled edges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4984"/>
                <a:ext cx="5760640" cy="2117311"/>
              </a:xfrm>
              <a:prstGeom prst="rect">
                <a:avLst/>
              </a:prstGeom>
              <a:blipFill rotWithShape="1">
                <a:blip r:embed="rId5"/>
                <a:stretch>
                  <a:fillRect l="-1901" t="-6590" b="-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44208" y="3356992"/>
                <a:ext cx="2360198" cy="1081450"/>
              </a:xfrm>
              <a:prstGeom prst="rect">
                <a:avLst/>
              </a:prstGeom>
              <a:noFill/>
              <a:ln w="19050">
                <a:solidFill>
                  <a:srgbClr val="99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⁡(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queries per edge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[Eden Rosenbaum 17]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356992"/>
                <a:ext cx="2360198" cy="1081450"/>
              </a:xfrm>
              <a:prstGeom prst="rect">
                <a:avLst/>
              </a:prstGeom>
              <a:blipFill rotWithShape="1">
                <a:blip r:embed="rId6"/>
                <a:stretch>
                  <a:fillRect b="-7222"/>
                </a:stretch>
              </a:blipFill>
              <a:ln w="19050">
                <a:solidFill>
                  <a:srgbClr val="99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139952" y="3356992"/>
            <a:ext cx="2304256" cy="504056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(</m:t>
                    </m:r>
                    <m:r>
                      <a:rPr lang="en-US" sz="4000" b="0" i="1" smtClean="0">
                        <a:latin typeface="Cambria Math"/>
                      </a:rPr>
                      <m:t>𝑣</m:t>
                    </m:r>
                    <m:r>
                      <a:rPr lang="en-US" sz="4000" b="0" i="1" smtClean="0">
                        <a:latin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</a:rPr>
                      <m:t>𝑖</m:t>
                    </m:r>
                    <m:r>
                      <a:rPr lang="en-US" sz="4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4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outgoing 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7948005" y="3560547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6"/>
          </p:cNvCxnSpPr>
          <p:nvPr/>
        </p:nvCxnSpPr>
        <p:spPr>
          <a:xfrm flipV="1">
            <a:off x="8092008" y="3367910"/>
            <a:ext cx="432048" cy="26463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</p:cNvCxnSpPr>
          <p:nvPr/>
        </p:nvCxnSpPr>
        <p:spPr>
          <a:xfrm>
            <a:off x="8092008" y="3632549"/>
            <a:ext cx="432048" cy="72001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6"/>
          </p:cNvCxnSpPr>
          <p:nvPr/>
        </p:nvCxnSpPr>
        <p:spPr>
          <a:xfrm flipV="1">
            <a:off x="8092008" y="3520311"/>
            <a:ext cx="584448" cy="112238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92235" y="3651599"/>
            <a:ext cx="455770" cy="28572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4" idx="1"/>
          </p:cNvCxnSpPr>
          <p:nvPr/>
        </p:nvCxnSpPr>
        <p:spPr>
          <a:xfrm>
            <a:off x="7492235" y="3203451"/>
            <a:ext cx="476859" cy="378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24" idx="1"/>
          </p:cNvCxnSpPr>
          <p:nvPr/>
        </p:nvCxnSpPr>
        <p:spPr>
          <a:xfrm>
            <a:off x="7494265" y="3392543"/>
            <a:ext cx="474829" cy="18909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494265" y="3628273"/>
            <a:ext cx="453727" cy="13761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492235" y="3680702"/>
            <a:ext cx="486378" cy="39637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1997A4E-502F-4399-BBFC-16BA94364CAB}"/>
              </a:ext>
            </a:extLst>
          </p:cNvPr>
          <p:cNvCxnSpPr>
            <a:cxnSpLocks/>
          </p:cNvCxnSpPr>
          <p:nvPr/>
        </p:nvCxnSpPr>
        <p:spPr>
          <a:xfrm flipV="1">
            <a:off x="7566863" y="3475578"/>
            <a:ext cx="0" cy="18288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8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3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3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4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Up Arrow Callout 59"/>
              <p:cNvSpPr/>
              <p:nvPr/>
            </p:nvSpPr>
            <p:spPr>
              <a:xfrm>
                <a:off x="755576" y="2780928"/>
                <a:ext cx="3312368" cy="1944216"/>
              </a:xfrm>
              <a:prstGeom prst="upArrowCallout">
                <a:avLst>
                  <a:gd name="adj1" fmla="val 11282"/>
                  <a:gd name="adj2" fmla="val 16671"/>
                  <a:gd name="adj3" fmla="val 25000"/>
                  <a:gd name="adj4" fmla="val 61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additive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difference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Up Arrow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3312368" cy="1944216"/>
              </a:xfrm>
              <a:prstGeom prst="upArrowCallout">
                <a:avLst>
                  <a:gd name="adj1" fmla="val 11282"/>
                  <a:gd name="adj2" fmla="val 16671"/>
                  <a:gd name="adj3" fmla="val 25000"/>
                  <a:gd name="adj4" fmla="val 61548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3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4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Up Arrow Callout 59"/>
              <p:cNvSpPr/>
              <p:nvPr/>
            </p:nvSpPr>
            <p:spPr>
              <a:xfrm>
                <a:off x="755576" y="2780928"/>
                <a:ext cx="3312368" cy="1944216"/>
              </a:xfrm>
              <a:prstGeom prst="upArrowCallout">
                <a:avLst>
                  <a:gd name="adj1" fmla="val 11282"/>
                  <a:gd name="adj2" fmla="val 16671"/>
                  <a:gd name="adj3" fmla="val 25000"/>
                  <a:gd name="adj4" fmla="val 61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additive difference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Chernoff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Up Arrow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3312368" cy="1944216"/>
              </a:xfrm>
              <a:prstGeom prst="upArrowCallout">
                <a:avLst>
                  <a:gd name="adj1" fmla="val 11282"/>
                  <a:gd name="adj2" fmla="val 16671"/>
                  <a:gd name="adj3" fmla="val 25000"/>
                  <a:gd name="adj4" fmla="val 61548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b="0" i="1" smtClean="0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 smtClean="0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Up Arrow Callout 59"/>
              <p:cNvSpPr/>
              <p:nvPr/>
            </p:nvSpPr>
            <p:spPr>
              <a:xfrm>
                <a:off x="755576" y="2780928"/>
                <a:ext cx="3312368" cy="1944216"/>
              </a:xfrm>
              <a:prstGeom prst="upArrowCallout">
                <a:avLst>
                  <a:gd name="adj1" fmla="val 11282"/>
                  <a:gd name="adj2" fmla="val 16671"/>
                  <a:gd name="adj3" fmla="val 25000"/>
                  <a:gd name="adj4" fmla="val 61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additive difference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[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Chernoff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samples are sufficient to distinguish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Up Arrow Callout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3312368" cy="1944216"/>
              </a:xfrm>
              <a:prstGeom prst="upArrowCallout">
                <a:avLst>
                  <a:gd name="adj1" fmla="val 11282"/>
                  <a:gd name="adj2" fmla="val 16671"/>
                  <a:gd name="adj3" fmla="val 25000"/>
                  <a:gd name="adj4" fmla="val 61548"/>
                </a:avLst>
              </a:prstGeom>
              <a:blipFill rotWithShape="1">
                <a:blip r:embed="rId5"/>
                <a:stretch>
                  <a:fillRect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8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62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905" t="-30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775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 sz="21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10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      </a:t>
                </a:r>
                <a:r>
                  <a:rPr lang="en-US" sz="2100" i="1" dirty="0"/>
                  <a:t>vs.</a:t>
                </a:r>
                <a:r>
                  <a:rPr lang="en-US" sz="2100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 sz="21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10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endParaRPr lang="en-US" sz="2100" dirty="0"/>
              </a:p>
              <a:p>
                <a:endParaRPr lang="en-US" sz="2100" dirty="0">
                  <a:solidFill>
                    <a:srgbClr val="0070C0"/>
                  </a:solidFill>
                </a:endParaRPr>
              </a:p>
              <a:p>
                <a:r>
                  <a:rPr lang="en-US" sz="2100" dirty="0"/>
                  <a:t>Sample</a:t>
                </a:r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rgbClr val="0070C0"/>
                    </a:solidFill>
                  </a:rPr>
                  <a:t> </a:t>
                </a:r>
                <a:r>
                  <a:rPr lang="en-US" sz="2100" dirty="0"/>
                  <a:t>nbrs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21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100" dirty="0"/>
                  <a:t>of 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1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100" b="1" i="1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2721" t="-3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/>
                  <a:t>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4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2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/>
                  <a:t>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2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outgoing 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Orient each edge in </a:t>
                </a:r>
                <a:r>
                  <a:rPr lang="en-US" dirty="0" smtClean="0"/>
                  <a:t>the 			            </a:t>
                </a:r>
                <a:br>
                  <a:rPr lang="en-US" dirty="0" smtClean="0"/>
                </a:br>
                <a:r>
                  <a:rPr lang="en-US" dirty="0" smtClean="0"/>
                  <a:t>forest-decomposition </a:t>
                </a:r>
                <a:r>
                  <a:rPr lang="en-US" dirty="0">
                    <a:solidFill>
                      <a:srgbClr val="FF0000"/>
                    </a:solidFill>
                  </a:rPr>
                  <a:t>from child to parent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40AA22A-A2A1-45BC-92D0-EF6CD86D1E69}"/>
              </a:ext>
            </a:extLst>
          </p:cNvPr>
          <p:cNvGrpSpPr/>
          <p:nvPr/>
        </p:nvGrpSpPr>
        <p:grpSpPr>
          <a:xfrm>
            <a:off x="7492235" y="3203451"/>
            <a:ext cx="1184221" cy="873621"/>
            <a:chOff x="7284595" y="3203451"/>
            <a:chExt cx="1184221" cy="87362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B0EFBDF-5286-4553-A64C-5B168F305A82}"/>
                </a:ext>
              </a:extLst>
            </p:cNvPr>
            <p:cNvSpPr/>
            <p:nvPr/>
          </p:nvSpPr>
          <p:spPr>
            <a:xfrm>
              <a:off x="7740365" y="356054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8CA7FF0B-0F1C-4DEA-AD4B-571DC295785F}"/>
                </a:ext>
              </a:extLst>
            </p:cNvPr>
            <p:cNvCxnSpPr>
              <a:stCxn id="5" idx="6"/>
            </p:cNvCxnSpPr>
            <p:nvPr/>
          </p:nvCxnSpPr>
          <p:spPr>
            <a:xfrm flipV="1">
              <a:off x="7884368" y="3367910"/>
              <a:ext cx="432048" cy="26463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9244B68D-E8DD-4BC2-AF54-F7768740D78E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7884368" y="3632549"/>
              <a:ext cx="432048" cy="72001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8B30CFB-CBEE-46E5-8848-7CB57110580A}"/>
                </a:ext>
              </a:extLst>
            </p:cNvPr>
            <p:cNvCxnSpPr>
              <a:stCxn id="5" idx="6"/>
            </p:cNvCxnSpPr>
            <p:nvPr/>
          </p:nvCxnSpPr>
          <p:spPr>
            <a:xfrm flipV="1">
              <a:off x="7884368" y="3520311"/>
              <a:ext cx="584448" cy="11223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6973953-892E-4EB1-8BE7-824D49505717}"/>
                </a:ext>
              </a:extLst>
            </p:cNvPr>
            <p:cNvCxnSpPr/>
            <p:nvPr/>
          </p:nvCxnSpPr>
          <p:spPr>
            <a:xfrm flipV="1">
              <a:off x="7284595" y="3651599"/>
              <a:ext cx="455770" cy="28572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1EAD5C89-6277-4E60-AE5B-6DB16AA49870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7284595" y="3203451"/>
              <a:ext cx="476859" cy="378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9A7FCEC3-1252-45EC-9AC3-7CA085586234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7286625" y="3392543"/>
              <a:ext cx="474829" cy="18909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7261EAB-B4F5-45D8-BE62-C0DD57BA5C95}"/>
                </a:ext>
              </a:extLst>
            </p:cNvPr>
            <p:cNvCxnSpPr/>
            <p:nvPr/>
          </p:nvCxnSpPr>
          <p:spPr>
            <a:xfrm flipV="1">
              <a:off x="7286625" y="3628273"/>
              <a:ext cx="453727" cy="13761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88FD48BE-B4F4-473D-A074-1E5311B67289}"/>
                </a:ext>
              </a:extLst>
            </p:cNvPr>
            <p:cNvCxnSpPr/>
            <p:nvPr/>
          </p:nvCxnSpPr>
          <p:spPr>
            <a:xfrm flipV="1">
              <a:off x="7284595" y="3680702"/>
              <a:ext cx="486378" cy="39637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2A3B3E95-B142-4946-99AE-BC0EB1B5E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9223" y="3475578"/>
              <a:ext cx="0" cy="18288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8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/>
                  <a:t>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6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/>
                  <a:t>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Finally, 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6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/>
                  <a:t>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</a:t>
                </a:r>
                <a:r>
                  <a:rPr lang="en-US" b="1" i="1" dirty="0" smtClean="0"/>
                  <a:t>ot Active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</a:rPr>
                  <a:t> </a:t>
                </a:r>
                <a:endParaRPr lang="en-US" b="1" i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3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 smtClean="0"/>
                  <a:t>on sampled neighbors &amp; decide according to </a:t>
                </a:r>
                <a:br>
                  <a:rPr lang="en-US" dirty="0" smtClean="0"/>
                </a:br>
                <a:r>
                  <a:rPr lang="en-US" dirty="0" smtClean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:r>
                  <a:rPr lang="en-US" dirty="0"/>
                  <a:t>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253650" y="5589240"/>
            <a:ext cx="4462365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42436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b="1" dirty="0" smtClean="0"/>
              <a:t>Correctness:</a:t>
            </a:r>
          </a:p>
          <a:p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9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6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/>
                  <a:t>Correctness: </a:t>
                </a:r>
                <a:r>
                  <a:rPr lang="en-US" dirty="0" smtClean="0"/>
                  <a:t>can show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Active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i="1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090" t="-1961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/>
                  <a:t>Correctness: </a:t>
                </a:r>
                <a:r>
                  <a:rPr lang="en-US" dirty="0" smtClean="0"/>
                  <a:t>can show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w.h.p. </a:t>
                </a:r>
                <a:r>
                  <a:rPr lang="en-US" b="1" i="1" dirty="0" smtClean="0"/>
                  <a:t>Active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w.h.p</a:t>
                </a:r>
                <a:r>
                  <a:rPr lang="en-US" dirty="0"/>
                  <a:t>. </a:t>
                </a:r>
                <a:r>
                  <a:rPr lang="en-US" b="1" i="1" dirty="0" smtClean="0"/>
                  <a:t>Not-Active</a:t>
                </a:r>
                <a:endParaRPr lang="en-US" b="1" i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090" t="-1961" b="-9804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13"/>
              <p:cNvSpPr txBox="1">
                <a:spLocks/>
              </p:cNvSpPr>
              <p:nvPr/>
            </p:nvSpPr>
            <p:spPr>
              <a:xfrm>
                <a:off x="4932040" y="5589240"/>
                <a:ext cx="4103367" cy="1108721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Font typeface="Wingdings"/>
                  <a:buNone/>
                </a:pP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89240"/>
                <a:ext cx="4103367" cy="1108721"/>
              </a:xfrm>
              <a:prstGeom prst="rect">
                <a:avLst/>
              </a:prstGeom>
              <a:blipFill rotWithShape="1">
                <a:blip r:embed="rId8"/>
                <a:stretch>
                  <a:fillRect l="-892" t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4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/>
                  <a:t>Correctness: </a:t>
                </a:r>
                <a:r>
                  <a:rPr lang="en-US" dirty="0" smtClean="0"/>
                  <a:t>can show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w.h.p. </a:t>
                </a:r>
                <a:r>
                  <a:rPr lang="en-US" b="1" i="1" dirty="0" smtClean="0"/>
                  <a:t>Active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w.h.p</a:t>
                </a:r>
                <a:r>
                  <a:rPr lang="en-US" dirty="0"/>
                  <a:t>. </a:t>
                </a:r>
                <a:r>
                  <a:rPr lang="en-US" b="1" i="1" dirty="0" smtClean="0"/>
                  <a:t>Not-Active</a:t>
                </a:r>
                <a:endParaRPr lang="en-US" b="1" i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090" t="-1961" b="-9804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5138539" y="1960959"/>
            <a:ext cx="360040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138539" y="4193207"/>
            <a:ext cx="1344402" cy="360040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138539" y="3185095"/>
            <a:ext cx="1344402" cy="100811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5808390" y="3629085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514803" y="4377419"/>
            <a:ext cx="1219572" cy="391852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514803" y="2537023"/>
            <a:ext cx="1224136" cy="129614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8177094" y="3103240"/>
            <a:ext cx="0" cy="15386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6459865" y="2056085"/>
            <a:ext cx="1068744" cy="1003301"/>
          </a:xfrm>
          <a:custGeom>
            <a:avLst/>
            <a:gdLst>
              <a:gd name="connsiteX0" fmla="*/ 151617 w 1281211"/>
              <a:gd name="connsiteY0" fmla="*/ 1227811 h 1227811"/>
              <a:gd name="connsiteX1" fmla="*/ 392917 w 1281211"/>
              <a:gd name="connsiteY1" fmla="*/ 1189711 h 1227811"/>
              <a:gd name="connsiteX2" fmla="*/ 392917 w 1281211"/>
              <a:gd name="connsiteY2" fmla="*/ 1189711 h 1227811"/>
              <a:gd name="connsiteX3" fmla="*/ 621517 w 1281211"/>
              <a:gd name="connsiteY3" fmla="*/ 1005561 h 1227811"/>
              <a:gd name="connsiteX4" fmla="*/ 824717 w 1281211"/>
              <a:gd name="connsiteY4" fmla="*/ 846811 h 1227811"/>
              <a:gd name="connsiteX5" fmla="*/ 1040617 w 1281211"/>
              <a:gd name="connsiteY5" fmla="*/ 884911 h 1227811"/>
              <a:gd name="connsiteX6" fmla="*/ 1180317 w 1281211"/>
              <a:gd name="connsiteY6" fmla="*/ 954761 h 1227811"/>
              <a:gd name="connsiteX7" fmla="*/ 1199367 w 1281211"/>
              <a:gd name="connsiteY7" fmla="*/ 122911 h 1227811"/>
              <a:gd name="connsiteX8" fmla="*/ 88117 w 1281211"/>
              <a:gd name="connsiteY8" fmla="*/ 122911 h 1227811"/>
              <a:gd name="connsiteX9" fmla="*/ 151617 w 1281211"/>
              <a:gd name="connsiteY9" fmla="*/ 1227811 h 1227811"/>
              <a:gd name="connsiteX0" fmla="*/ 147878 w 1239827"/>
              <a:gd name="connsiteY0" fmla="*/ 1166681 h 1166681"/>
              <a:gd name="connsiteX1" fmla="*/ 389178 w 1239827"/>
              <a:gd name="connsiteY1" fmla="*/ 1128581 h 1166681"/>
              <a:gd name="connsiteX2" fmla="*/ 389178 w 1239827"/>
              <a:gd name="connsiteY2" fmla="*/ 1128581 h 1166681"/>
              <a:gd name="connsiteX3" fmla="*/ 617778 w 1239827"/>
              <a:gd name="connsiteY3" fmla="*/ 944431 h 1166681"/>
              <a:gd name="connsiteX4" fmla="*/ 820978 w 1239827"/>
              <a:gd name="connsiteY4" fmla="*/ 785681 h 1166681"/>
              <a:gd name="connsiteX5" fmla="*/ 1036878 w 1239827"/>
              <a:gd name="connsiteY5" fmla="*/ 823781 h 1166681"/>
              <a:gd name="connsiteX6" fmla="*/ 1176578 w 1239827"/>
              <a:gd name="connsiteY6" fmla="*/ 893631 h 1166681"/>
              <a:gd name="connsiteX7" fmla="*/ 1144828 w 1239827"/>
              <a:gd name="connsiteY7" fmla="*/ 220531 h 1166681"/>
              <a:gd name="connsiteX8" fmla="*/ 84378 w 1239827"/>
              <a:gd name="connsiteY8" fmla="*/ 61781 h 1166681"/>
              <a:gd name="connsiteX9" fmla="*/ 147878 w 1239827"/>
              <a:gd name="connsiteY9" fmla="*/ 1166681 h 1166681"/>
              <a:gd name="connsiteX0" fmla="*/ 42839 w 1134788"/>
              <a:gd name="connsiteY0" fmla="*/ 1036588 h 1036588"/>
              <a:gd name="connsiteX1" fmla="*/ 284139 w 1134788"/>
              <a:gd name="connsiteY1" fmla="*/ 998488 h 1036588"/>
              <a:gd name="connsiteX2" fmla="*/ 284139 w 1134788"/>
              <a:gd name="connsiteY2" fmla="*/ 998488 h 1036588"/>
              <a:gd name="connsiteX3" fmla="*/ 512739 w 1134788"/>
              <a:gd name="connsiteY3" fmla="*/ 814338 h 1036588"/>
              <a:gd name="connsiteX4" fmla="*/ 715939 w 1134788"/>
              <a:gd name="connsiteY4" fmla="*/ 655588 h 1036588"/>
              <a:gd name="connsiteX5" fmla="*/ 931839 w 1134788"/>
              <a:gd name="connsiteY5" fmla="*/ 693688 h 1036588"/>
              <a:gd name="connsiteX6" fmla="*/ 1071539 w 1134788"/>
              <a:gd name="connsiteY6" fmla="*/ 763538 h 1036588"/>
              <a:gd name="connsiteX7" fmla="*/ 1039789 w 1134788"/>
              <a:gd name="connsiteY7" fmla="*/ 90438 h 1036588"/>
              <a:gd name="connsiteX8" fmla="*/ 239689 w 1134788"/>
              <a:gd name="connsiteY8" fmla="*/ 134888 h 1036588"/>
              <a:gd name="connsiteX9" fmla="*/ 42839 w 1134788"/>
              <a:gd name="connsiteY9" fmla="*/ 1036588 h 1036588"/>
              <a:gd name="connsiteX0" fmla="*/ 41097 w 1086888"/>
              <a:gd name="connsiteY0" fmla="*/ 1003301 h 1003301"/>
              <a:gd name="connsiteX1" fmla="*/ 282397 w 1086888"/>
              <a:gd name="connsiteY1" fmla="*/ 965201 h 1003301"/>
              <a:gd name="connsiteX2" fmla="*/ 282397 w 1086888"/>
              <a:gd name="connsiteY2" fmla="*/ 965201 h 1003301"/>
              <a:gd name="connsiteX3" fmla="*/ 510997 w 1086888"/>
              <a:gd name="connsiteY3" fmla="*/ 781051 h 1003301"/>
              <a:gd name="connsiteX4" fmla="*/ 714197 w 1086888"/>
              <a:gd name="connsiteY4" fmla="*/ 622301 h 1003301"/>
              <a:gd name="connsiteX5" fmla="*/ 930097 w 1086888"/>
              <a:gd name="connsiteY5" fmla="*/ 660401 h 1003301"/>
              <a:gd name="connsiteX6" fmla="*/ 1069797 w 1086888"/>
              <a:gd name="connsiteY6" fmla="*/ 730251 h 1003301"/>
              <a:gd name="connsiteX7" fmla="*/ 961847 w 1086888"/>
              <a:gd name="connsiteY7" fmla="*/ 114301 h 1003301"/>
              <a:gd name="connsiteX8" fmla="*/ 237947 w 1086888"/>
              <a:gd name="connsiteY8" fmla="*/ 101601 h 1003301"/>
              <a:gd name="connsiteX9" fmla="*/ 41097 w 1086888"/>
              <a:gd name="connsiteY9" fmla="*/ 1003301 h 1003301"/>
              <a:gd name="connsiteX0" fmla="*/ 41097 w 1068744"/>
              <a:gd name="connsiteY0" fmla="*/ 1003301 h 1003301"/>
              <a:gd name="connsiteX1" fmla="*/ 282397 w 1068744"/>
              <a:gd name="connsiteY1" fmla="*/ 965201 h 1003301"/>
              <a:gd name="connsiteX2" fmla="*/ 282397 w 1068744"/>
              <a:gd name="connsiteY2" fmla="*/ 965201 h 1003301"/>
              <a:gd name="connsiteX3" fmla="*/ 510997 w 1068744"/>
              <a:gd name="connsiteY3" fmla="*/ 781051 h 1003301"/>
              <a:gd name="connsiteX4" fmla="*/ 714197 w 1068744"/>
              <a:gd name="connsiteY4" fmla="*/ 622301 h 1003301"/>
              <a:gd name="connsiteX5" fmla="*/ 930097 w 1068744"/>
              <a:gd name="connsiteY5" fmla="*/ 660401 h 1003301"/>
              <a:gd name="connsiteX6" fmla="*/ 1034171 w 1068744"/>
              <a:gd name="connsiteY6" fmla="*/ 706500 h 1003301"/>
              <a:gd name="connsiteX7" fmla="*/ 961847 w 1068744"/>
              <a:gd name="connsiteY7" fmla="*/ 114301 h 1003301"/>
              <a:gd name="connsiteX8" fmla="*/ 237947 w 1068744"/>
              <a:gd name="connsiteY8" fmla="*/ 101601 h 1003301"/>
              <a:gd name="connsiteX9" fmla="*/ 41097 w 1068744"/>
              <a:gd name="connsiteY9" fmla="*/ 1003301 h 100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744" h="1003301">
                <a:moveTo>
                  <a:pt x="41097" y="1003301"/>
                </a:moveTo>
                <a:lnTo>
                  <a:pt x="282397" y="965201"/>
                </a:lnTo>
                <a:lnTo>
                  <a:pt x="282397" y="965201"/>
                </a:lnTo>
                <a:lnTo>
                  <a:pt x="510997" y="781051"/>
                </a:lnTo>
                <a:cubicBezTo>
                  <a:pt x="582964" y="723901"/>
                  <a:pt x="644347" y="642409"/>
                  <a:pt x="714197" y="622301"/>
                </a:cubicBezTo>
                <a:cubicBezTo>
                  <a:pt x="784047" y="602193"/>
                  <a:pt x="876768" y="646368"/>
                  <a:pt x="930097" y="660401"/>
                </a:cubicBezTo>
                <a:cubicBezTo>
                  <a:pt x="983426" y="674434"/>
                  <a:pt x="1028879" y="797517"/>
                  <a:pt x="1034171" y="706500"/>
                </a:cubicBezTo>
                <a:cubicBezTo>
                  <a:pt x="1039463" y="615483"/>
                  <a:pt x="1143880" y="252943"/>
                  <a:pt x="961847" y="114301"/>
                </a:cubicBezTo>
                <a:cubicBezTo>
                  <a:pt x="779814" y="-24341"/>
                  <a:pt x="391405" y="-46566"/>
                  <a:pt x="237947" y="101601"/>
                </a:cubicBezTo>
                <a:cubicBezTo>
                  <a:pt x="84489" y="249768"/>
                  <a:pt x="-77966" y="554038"/>
                  <a:pt x="41097" y="100330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lowchart: Document 67"/>
          <p:cNvSpPr/>
          <p:nvPr/>
        </p:nvSpPr>
        <p:spPr>
          <a:xfrm rot="10800000">
            <a:off x="6482941" y="2652440"/>
            <a:ext cx="1029288" cy="2107152"/>
          </a:xfrm>
          <a:prstGeom prst="flowChartDocument">
            <a:avLst/>
          </a:prstGeom>
          <a:solidFill>
            <a:srgbClr val="0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6487641" y="1960960"/>
            <a:ext cx="0" cy="281783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514803" y="1969467"/>
            <a:ext cx="0" cy="28178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6506691" y="196095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691" y="1960959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5520929" y="196095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29" y="1960959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5133839" y="4553247"/>
            <a:ext cx="1349102" cy="216024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5066531" y="2215455"/>
                <a:ext cx="148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𝑐𝑙𝑜𝑠𝑒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𝑚𝑎𝑙𝑙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31" y="2215455"/>
                <a:ext cx="1489818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 flipH="1">
            <a:off x="6473833" y="3185095"/>
            <a:ext cx="1040970" cy="0"/>
          </a:xfrm>
          <a:prstGeom prst="line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7052180" y="2211124"/>
                <a:ext cx="2200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𝑓𝑎𝑟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𝑙𝑎𝑟𝑔𝑒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80" y="2211124"/>
                <a:ext cx="2200340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6218659" y="2219181"/>
                <a:ext cx="148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𝑨𝒄𝒕𝒊𝒗𝒆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659" y="2219181"/>
                <a:ext cx="148981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6247234" y="3350597"/>
                <a:ext cx="1489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𝑵𝒐𝒕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𝑨𝒄𝒕𝒊𝒗𝒆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34" y="3350597"/>
                <a:ext cx="1489818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/>
          <p:cNvSpPr/>
          <p:nvPr/>
        </p:nvSpPr>
        <p:spPr>
          <a:xfrm>
            <a:off x="6496578" y="1960960"/>
            <a:ext cx="2251435" cy="567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514803" y="3833167"/>
            <a:ext cx="1224445" cy="549586"/>
          </a:xfrm>
          <a:prstGeom prst="rect">
            <a:avLst/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38539" y="3185095"/>
            <a:ext cx="2376265" cy="15744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7082755" y="1960959"/>
                <a:ext cx="1989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1960959"/>
                <a:ext cx="198952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13"/>
              <p:cNvSpPr txBox="1">
                <a:spLocks/>
              </p:cNvSpPr>
              <p:nvPr/>
            </p:nvSpPr>
            <p:spPr>
              <a:xfrm>
                <a:off x="4933129" y="5589240"/>
                <a:ext cx="4103367" cy="1108721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 smtClean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sz="2400" dirty="0"/>
                  <a:t>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- </a:t>
                </a:r>
                <a:r>
                  <a:rPr lang="en-US" sz="2400" dirty="0"/>
                  <a:t>Active vertices </a:t>
                </a:r>
                <a:r>
                  <a:rPr lang="en-US" sz="2400" dirty="0"/>
                  <a:t>after peeling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only </a:t>
                </a:r>
                <a:r>
                  <a:rPr lang="en-US" sz="2400" dirty="0"/>
                  <a:t>vertices  </a:t>
                </a: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marL="0" indent="0">
                  <a:buFont typeface="Wingdings"/>
                  <a:buNone/>
                </a:pP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4" name="Content Placeholde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29" y="5589240"/>
                <a:ext cx="4103367" cy="1108721"/>
              </a:xfrm>
              <a:prstGeom prst="rect">
                <a:avLst/>
              </a:prstGeom>
              <a:blipFill rotWithShape="1">
                <a:blip r:embed="rId15"/>
                <a:stretch>
                  <a:fillRect l="-892" t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  <p:bldP spid="82" grpId="0"/>
      <p:bldP spid="83" grpId="0"/>
      <p:bldP spid="84" grpId="0" animBg="1"/>
      <p:bldP spid="86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968032" y="5587370"/>
            <a:ext cx="4008593" cy="925200"/>
          </a:xfrm>
          <a:prstGeom prst="rect">
            <a:avLst/>
          </a:prstGeom>
          <a:solidFill>
            <a:schemeClr val="accent1"/>
          </a:solidFill>
          <a:ln>
            <a:solidFill>
              <a:srgbClr val="42436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 smtClean="0"/>
              <a:t>Cost:</a:t>
            </a:r>
          </a:p>
          <a:p>
            <a:r>
              <a:rPr lang="en-US" dirty="0" smtClean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/>
                  <a:t>Correctness: </a:t>
                </a:r>
                <a:r>
                  <a:rPr lang="en-US" dirty="0"/>
                  <a:t>can show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Active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Not-Active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090" t="-1961" b="-9804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3800" b="1" u="sng" dirty="0" smtClean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nbrs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 smtClean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 smtClean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𝑨𝒄</m:t>
                    </m:r>
                    <m:r>
                      <a:rPr lang="en-US" b="1" i="1">
                        <a:latin typeface="Cambria Math"/>
                      </a:rPr>
                      <m:t>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6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/>
                  <a:t>Correctness: </a:t>
                </a:r>
                <a:r>
                  <a:rPr lang="en-US" dirty="0"/>
                  <a:t>can show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Active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Not-Active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090" t="-1961" b="-9804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68032" y="5587370"/>
                <a:ext cx="4008593" cy="9252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b="1" dirty="0" smtClean="0"/>
                  <a:t>Cost: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(ℓ)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32" y="5587370"/>
                <a:ext cx="4008593" cy="925200"/>
              </a:xfrm>
              <a:prstGeom prst="rect">
                <a:avLst/>
              </a:prstGeom>
              <a:blipFill rotWithShape="1">
                <a:blip r:embed="rId8"/>
                <a:stretch>
                  <a:fillRect l="-1212" b="-56209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outgoing edges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Orient each edge in </a:t>
                </a:r>
                <a:r>
                  <a:rPr lang="en-US" dirty="0" smtClean="0"/>
                  <a:t>the				 </a:t>
                </a:r>
                <a:br>
                  <a:rPr lang="en-US" dirty="0" smtClean="0"/>
                </a:br>
                <a:r>
                  <a:rPr lang="en-US" dirty="0" smtClean="0"/>
                  <a:t>forest-decomposition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from </a:t>
                </a:r>
                <a:r>
                  <a:rPr lang="en-US" dirty="0">
                    <a:solidFill>
                      <a:srgbClr val="FF0000"/>
                    </a:solidFill>
                  </a:rPr>
                  <a:t>child to parent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4317260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D7739C2-A235-47FE-8794-82EA7D2CBF2D}"/>
              </a:ext>
            </a:extLst>
          </p:cNvPr>
          <p:cNvGrpSpPr/>
          <p:nvPr/>
        </p:nvGrpSpPr>
        <p:grpSpPr>
          <a:xfrm>
            <a:off x="7492235" y="3203451"/>
            <a:ext cx="1184221" cy="873621"/>
            <a:chOff x="7284595" y="3203451"/>
            <a:chExt cx="1184221" cy="873621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91E8962-72C1-4A1E-96C6-C97D9657345E}"/>
                </a:ext>
              </a:extLst>
            </p:cNvPr>
            <p:cNvSpPr/>
            <p:nvPr/>
          </p:nvSpPr>
          <p:spPr>
            <a:xfrm>
              <a:off x="7740365" y="356054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93551CC-C5A4-4528-BEDD-1DE5A050D6AD}"/>
                </a:ext>
              </a:extLst>
            </p:cNvPr>
            <p:cNvCxnSpPr>
              <a:stCxn id="25" idx="6"/>
            </p:cNvCxnSpPr>
            <p:nvPr/>
          </p:nvCxnSpPr>
          <p:spPr>
            <a:xfrm flipV="1">
              <a:off x="7884368" y="3367910"/>
              <a:ext cx="432048" cy="26463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38AA7E6-1A7B-46D9-81FA-32E40250296A}"/>
                </a:ext>
              </a:extLst>
            </p:cNvPr>
            <p:cNvCxnSpPr>
              <a:stCxn id="25" idx="6"/>
            </p:cNvCxnSpPr>
            <p:nvPr/>
          </p:nvCxnSpPr>
          <p:spPr>
            <a:xfrm>
              <a:off x="7884368" y="3632549"/>
              <a:ext cx="432048" cy="72001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98982B1-C5A7-4F0D-A143-14DE63FF6964}"/>
                </a:ext>
              </a:extLst>
            </p:cNvPr>
            <p:cNvCxnSpPr>
              <a:stCxn id="25" idx="6"/>
            </p:cNvCxnSpPr>
            <p:nvPr/>
          </p:nvCxnSpPr>
          <p:spPr>
            <a:xfrm flipV="1">
              <a:off x="7884368" y="3520311"/>
              <a:ext cx="584448" cy="11223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B755BE5-7255-4B48-BE4A-053E0AB634A0}"/>
                </a:ext>
              </a:extLst>
            </p:cNvPr>
            <p:cNvCxnSpPr/>
            <p:nvPr/>
          </p:nvCxnSpPr>
          <p:spPr>
            <a:xfrm flipV="1">
              <a:off x="7284595" y="3651599"/>
              <a:ext cx="455770" cy="28572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CC66F634-92F4-4FD4-8E3B-B4DD74A27074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7284595" y="3203451"/>
              <a:ext cx="476859" cy="378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CE637B67-1297-443A-8837-E92C1AFD30D3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7286625" y="3392543"/>
              <a:ext cx="474829" cy="18909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EE2EDDAC-B4B2-4F90-BEB6-B8AF614CAD02}"/>
                </a:ext>
              </a:extLst>
            </p:cNvPr>
            <p:cNvCxnSpPr/>
            <p:nvPr/>
          </p:nvCxnSpPr>
          <p:spPr>
            <a:xfrm flipV="1">
              <a:off x="7286625" y="3628273"/>
              <a:ext cx="453727" cy="13761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11BD97A-ECFC-4443-BAF3-0A444798E6CA}"/>
                </a:ext>
              </a:extLst>
            </p:cNvPr>
            <p:cNvCxnSpPr/>
            <p:nvPr/>
          </p:nvCxnSpPr>
          <p:spPr>
            <a:xfrm flipV="1">
              <a:off x="7284595" y="3680702"/>
              <a:ext cx="486378" cy="39637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7AA9B6F4-D626-4AEC-98C0-77BC25852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9223" y="3475578"/>
              <a:ext cx="0" cy="18288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02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591674" y="191683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" idx="7"/>
          </p:cNvCxnSpPr>
          <p:nvPr/>
        </p:nvCxnSpPr>
        <p:spPr>
          <a:xfrm flipH="1">
            <a:off x="6080348" y="2062406"/>
            <a:ext cx="519872" cy="540483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88164" y="258707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2241" y="258707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67650" y="258397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76936" y="2626216"/>
            <a:ext cx="25200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97562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256" y="2572216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9224" y="257221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49" idx="3"/>
          </p:cNvCxnSpPr>
          <p:nvPr/>
        </p:nvCxnSpPr>
        <p:spPr>
          <a:xfrm flipH="1">
            <a:off x="5820242" y="2070472"/>
            <a:ext cx="797792" cy="5557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7"/>
          </p:cNvCxnSpPr>
          <p:nvPr/>
        </p:nvCxnSpPr>
        <p:spPr>
          <a:xfrm flipH="1">
            <a:off x="6359834" y="2096832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9" idx="4"/>
            <a:endCxn id="15" idx="0"/>
          </p:cNvCxnSpPr>
          <p:nvPr/>
        </p:nvCxnSpPr>
        <p:spPr>
          <a:xfrm>
            <a:off x="6681674" y="2096832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9" idx="4"/>
            <a:endCxn id="14" idx="1"/>
          </p:cNvCxnSpPr>
          <p:nvPr/>
        </p:nvCxnSpPr>
        <p:spPr>
          <a:xfrm>
            <a:off x="6681674" y="2096832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5"/>
            <a:endCxn id="16" idx="1"/>
          </p:cNvCxnSpPr>
          <p:nvPr/>
        </p:nvCxnSpPr>
        <p:spPr>
          <a:xfrm>
            <a:off x="6745314" y="2070472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99650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034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131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2" idx="0"/>
          </p:cNvCxnSpPr>
          <p:nvPr/>
        </p:nvCxnSpPr>
        <p:spPr>
          <a:xfrm>
            <a:off x="7383762" y="267794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1" idx="1"/>
          </p:cNvCxnSpPr>
          <p:nvPr/>
        </p:nvCxnSpPr>
        <p:spPr>
          <a:xfrm>
            <a:off x="7383762" y="2677944"/>
            <a:ext cx="431704" cy="4912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1"/>
          </p:cNvCxnSpPr>
          <p:nvPr/>
        </p:nvCxnSpPr>
        <p:spPr>
          <a:xfrm>
            <a:off x="7447402" y="2651584"/>
            <a:ext cx="609726" cy="51756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245420" y="3154663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6" idx="5"/>
          </p:cNvCxnSpPr>
          <p:nvPr/>
        </p:nvCxnSpPr>
        <p:spPr>
          <a:xfrm>
            <a:off x="7431408" y="2664400"/>
            <a:ext cx="814012" cy="4889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47770" y="316064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84934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0" idx="0"/>
          </p:cNvCxnSpPr>
          <p:nvPr/>
        </p:nvCxnSpPr>
        <p:spPr>
          <a:xfrm>
            <a:off x="717118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771706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727578" y="2685264"/>
            <a:ext cx="258200" cy="50296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49418" y="2685264"/>
            <a:ext cx="230582" cy="47538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231634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73578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43602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8" idx="4"/>
            <a:endCxn id="50" idx="0"/>
          </p:cNvCxnSpPr>
          <p:nvPr/>
        </p:nvCxnSpPr>
        <p:spPr>
          <a:xfrm flipH="1">
            <a:off x="5997602" y="2695073"/>
            <a:ext cx="44562" cy="45825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0" idx="3"/>
            <a:endCxn id="53" idx="7"/>
          </p:cNvCxnSpPr>
          <p:nvPr/>
        </p:nvCxnSpPr>
        <p:spPr>
          <a:xfrm flipH="1">
            <a:off x="5228139" y="2679257"/>
            <a:ext cx="499918" cy="48988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5135955" y="315332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60032" y="3153328"/>
            <a:ext cx="108000" cy="10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54" idx="7"/>
          </p:cNvCxnSpPr>
          <p:nvPr/>
        </p:nvCxnSpPr>
        <p:spPr>
          <a:xfrm flipH="1">
            <a:off x="4952216" y="2691978"/>
            <a:ext cx="760025" cy="47716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681024" y="379509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2444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48376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35802" y="509754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5973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44420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94015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31634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364088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12072" y="5090224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0594" y="509015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388424" y="200683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3372892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Autofit/>
              </a:bodyPr>
              <a:lstStyle/>
              <a:p>
                <a:r>
                  <a:rPr lang="en-US" sz="4000" dirty="0"/>
                  <a:t>Is-Active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(</m:t>
                    </m:r>
                    <m:r>
                      <a:rPr lang="en-US" sz="4000" i="1">
                        <a:latin typeface="Cambria Math"/>
                      </a:rPr>
                      <m:t>𝑣</m:t>
                    </m:r>
                    <m:r>
                      <a:rPr lang="en-US" sz="4000" i="1">
                        <a:latin typeface="Cambria Math"/>
                      </a:rPr>
                      <m:t>,</m:t>
                    </m:r>
                    <m:r>
                      <a:rPr lang="en-US" sz="4000" i="1">
                        <a:latin typeface="Cambria Math"/>
                      </a:rPr>
                      <m:t>𝑖</m:t>
                    </m:r>
                    <m:r>
                      <a:rPr lang="en-US" sz="4000" i="1">
                        <a:latin typeface="Cambria Math"/>
                      </a:rPr>
                      <m:t>)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5"/>
                <a:stretch>
                  <a:fillRect l="-257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/>
                  <a:t>Correctness: </a:t>
                </a:r>
                <a:r>
                  <a:rPr lang="en-US" dirty="0"/>
                  <a:t>can show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Active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w.h.p. </a:t>
                </a:r>
                <a:r>
                  <a:rPr lang="en-US" b="1" i="1" dirty="0"/>
                  <a:t>Not-Active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50" y="5589240"/>
                <a:ext cx="446236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090" t="-1961" b="-9804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968032" y="5587370"/>
                <a:ext cx="4008593" cy="9252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b="1" dirty="0" smtClean="0"/>
                  <a:t>Cost: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(ℓ)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𝑶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𝒍𝒐𝒈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𝝐</m:t>
                        </m:r>
                        <m:r>
                          <a:rPr lang="en-US" b="1" i="1">
                            <a:latin typeface="Cambria Math"/>
                          </a:rPr>
                          <m:t>))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32" y="5587370"/>
                <a:ext cx="4008593" cy="925200"/>
              </a:xfrm>
              <a:prstGeom prst="rect">
                <a:avLst/>
              </a:prstGeom>
              <a:blipFill rotWithShape="1">
                <a:blip r:embed="rId7"/>
                <a:stretch>
                  <a:fillRect l="-1212" b="-56209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1"/>
              <p:cNvSpPr txBox="1">
                <a:spLocks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rmAutofit fontScale="55000" lnSpcReduction="200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b="1" u="sng" dirty="0"/>
                  <a:t>Is-Active</a:t>
                </a:r>
                <a14:m>
                  <m:oMath xmlns:m="http://schemas.openxmlformats.org/officeDocument/2006/math">
                    <m:r>
                      <a:rPr lang="en-US" sz="3800" b="1" i="1" u="sng">
                        <a:latin typeface="Cambria Math"/>
                      </a:rPr>
                      <m:t>(</m:t>
                    </m:r>
                    <m:r>
                      <a:rPr lang="en-US" sz="3800" b="1" i="1" u="sng">
                        <a:latin typeface="Cambria Math"/>
                      </a:rPr>
                      <m:t>𝒗</m:t>
                    </m:r>
                    <m:r>
                      <a:rPr lang="en-US" sz="3800" b="1" i="1" u="sng">
                        <a:latin typeface="Cambria Math"/>
                      </a:rPr>
                      <m:t>,</m:t>
                    </m:r>
                    <m:r>
                      <a:rPr lang="en-US" sz="3800" b="1" i="1" u="sng">
                        <a:latin typeface="Cambria Math"/>
                      </a:rPr>
                      <m:t>𝒊</m:t>
                    </m:r>
                    <m:r>
                      <a:rPr lang="en-US" sz="3800" b="1" i="1" u="sng">
                        <a:latin typeface="Cambria Math"/>
                      </a:rPr>
                      <m:t>)</m:t>
                    </m:r>
                  </m:oMath>
                </a14:m>
                <a:endParaRPr lang="en-US" sz="3800" b="1" i="1" u="sng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:r>
                  <a:rPr lang="en-US" i="1" dirty="0"/>
                  <a:t>vs.</a:t>
                </a:r>
                <a:r>
                  <a:rPr lang="en-US" dirty="0">
                    <a:solidFill>
                      <a:srgbClr val="0070C0"/>
                    </a:solidFill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Sample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poly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nbrs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dirty="0"/>
                  <a:t>  invoke </a:t>
                </a:r>
                <a:r>
                  <a:rPr lang="en-US" b="1" dirty="0"/>
                  <a:t>Is-Active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𝒖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𝒊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on sampled neighbors &amp; decide according to </a:t>
                </a:r>
                <a:br>
                  <a:rPr lang="en-US" dirty="0"/>
                </a:br>
                <a:r>
                  <a:rPr lang="en-US" dirty="0"/>
                  <a:t>      fraction that are </a:t>
                </a:r>
                <a:r>
                  <a:rPr lang="en-US" b="1" i="1" dirty="0"/>
                  <a:t>Active</a:t>
                </a:r>
                <a:endParaRPr lang="en-US" b="1" i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/>
                  <a:t>Not Active</a:t>
                </a:r>
              </a:p>
              <a:p>
                <a:pPr lvl="1"/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then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𝑨𝒄𝒕𝒊𝒗𝒆</m:t>
                    </m:r>
                  </m:oMath>
                </a14:m>
                <a:endParaRPr lang="en-US" b="1" i="1" dirty="0">
                  <a:latin typeface="Cambria Math"/>
                </a:endParaRPr>
              </a:p>
            </p:txBody>
          </p:sp>
        </mc:Choice>
        <mc:Fallback>
          <p:sp>
            <p:nvSpPr>
              <p:cNvPr id="7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9640"/>
                <a:ext cx="4464496" cy="3743576"/>
              </a:xfrm>
              <a:prstGeom prst="rect">
                <a:avLst/>
              </a:prstGeom>
              <a:blipFill rotWithShape="1">
                <a:blip r:embed="rId8"/>
                <a:stretch>
                  <a:fillRect l="-1361" t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0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Tester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bg1"/>
                    </a:solidFill>
                  </a:rPr>
                  <a:t> - the set of active (remaining) vertices after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bg1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700" dirty="0">
                    <a:solidFill>
                      <a:schemeClr val="bg1"/>
                    </a:solidFill>
                  </a:rPr>
                  <a:t> rounds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r>
                      <a:rPr lang="en-US" sz="2500" i="1">
                        <a:solidFill>
                          <a:schemeClr val="bg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500" i="1" dirty="0">
                    <a:solidFill>
                      <a:schemeClr val="bg1"/>
                    </a:solidFill>
                    <a:latin typeface="Cambria Math"/>
                  </a:rPr>
                  <a:t> </a:t>
                </a:r>
                <a:r>
                  <a:rPr lang="en-US" sz="2500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sz="25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𝑢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5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C9E9356-FF05-428D-98C0-287DFE784E7A}"/>
                  </a:ext>
                </a:extLst>
              </p:cNvPr>
              <p:cNvSpPr txBox="1"/>
              <p:nvPr/>
            </p:nvSpPr>
            <p:spPr>
              <a:xfrm>
                <a:off x="611560" y="1772816"/>
                <a:ext cx="7128792" cy="211731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700" b="1" u="sng" dirty="0" smtClean="0"/>
                  <a:t>Tester(</a:t>
                </a:r>
                <a14:m>
                  <m:oMath xmlns:m="http://schemas.openxmlformats.org/officeDocument/2006/math">
                    <m:r>
                      <a:rPr lang="en-US" sz="2700" b="1" i="1" u="sng" smtClean="0">
                        <a:latin typeface="Cambria Math"/>
                      </a:rPr>
                      <m:t>𝜶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a:rPr lang="en-US" sz="2700" b="1" i="1" u="sng" smtClean="0">
                        <a:latin typeface="Cambria Math"/>
                      </a:rPr>
                      <m:t>𝝐</m:t>
                    </m:r>
                    <m:r>
                      <a:rPr lang="en-US" sz="2700" b="1" i="1" u="sng" smtClean="0">
                        <a:latin typeface="Cambria Math"/>
                      </a:rPr>
                      <m:t>, </m:t>
                    </m:r>
                    <m:r>
                      <a:rPr lang="en-US" sz="2700" b="1" i="1" u="sng" smtClean="0">
                        <a:latin typeface="Cambria Math"/>
                      </a:rPr>
                      <m:t>𝒂𝒄𝒄𝒆𝒔𝒔</m:t>
                    </m:r>
                    <m:r>
                      <a:rPr lang="en-US" sz="2700" b="1" i="1" u="sng" smtClean="0">
                        <a:latin typeface="Cambria Math"/>
                      </a:rPr>
                      <m:t> </m:t>
                    </m:r>
                    <m:r>
                      <a:rPr lang="en-US" sz="2700" b="1" i="1" u="sng" smtClean="0">
                        <a:latin typeface="Cambria Math"/>
                      </a:rPr>
                      <m:t>𝒕𝒐</m:t>
                    </m:r>
                    <m:r>
                      <a:rPr lang="en-US" sz="2700" b="1" i="1" u="sng" smtClean="0">
                        <a:latin typeface="Cambria Math"/>
                      </a:rPr>
                      <m:t> </m:t>
                    </m:r>
                    <m:r>
                      <a:rPr lang="en-US" sz="2700" b="1" i="1" u="sng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700" b="1" u="sng" dirty="0" smtClean="0"/>
                  <a:t>)</a:t>
                </a:r>
                <a:endParaRPr lang="en-US" sz="2700" b="1" u="sng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edges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u,v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err="1"/>
                  <a:t>u.a.r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(almost)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Call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Is-Active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u,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Is-Active</a:t>
                </a:r>
                <a:r>
                  <a:rPr lang="en-US" sz="2400" dirty="0"/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</a:t>
                </a:r>
                <a:r>
                  <a:rPr lang="en-US" sz="2400" dirty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/>
                  <a:t>)</a:t>
                </a:r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fraction of </a:t>
                </a:r>
                <a:r>
                  <a:rPr lang="en-US" sz="2400" b="1" dirty="0" smtClean="0"/>
                  <a:t>Active</a:t>
                </a:r>
                <a:r>
                  <a:rPr lang="en-US" sz="2400" b="1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edges &gt;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10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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reject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sz="2400" dirty="0" smtClean="0"/>
                  <a:t>     Otherwise, </a:t>
                </a:r>
                <a:r>
                  <a:rPr lang="en-US" sz="2400" b="1" dirty="0" smtClean="0"/>
                  <a:t>accept</a:t>
                </a:r>
                <a:r>
                  <a:rPr lang="en-US" sz="2400" dirty="0" smtClean="0"/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9E9356-FF05-428D-98C0-287DFE78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7128792" cy="2117311"/>
              </a:xfrm>
              <a:prstGeom prst="rect">
                <a:avLst/>
              </a:prstGeom>
              <a:blipFill rotWithShape="1">
                <a:blip r:embed="rId5"/>
                <a:stretch>
                  <a:fillRect l="-1451" t="-68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0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Tester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bg1"/>
                    </a:solidFill>
                  </a:rPr>
                  <a:t> - the set of active (remaining) vertices after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bg1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sz="27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700" dirty="0">
                    <a:solidFill>
                      <a:schemeClr val="bg1"/>
                    </a:solidFill>
                  </a:rPr>
                  <a:t> rounds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r>
                      <a:rPr lang="en-US" sz="2500" i="1">
                        <a:solidFill>
                          <a:schemeClr val="bg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𝛼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5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500" i="1" dirty="0">
                    <a:solidFill>
                      <a:schemeClr val="bg1"/>
                    </a:solidFill>
                    <a:latin typeface="Cambria Math"/>
                  </a:rPr>
                  <a:t> </a:t>
                </a:r>
                <a:r>
                  <a:rPr lang="en-US" sz="2500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sz="2500" dirty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𝑢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solidFill>
                          <a:schemeClr val="bg1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5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5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5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4293096"/>
                <a:ext cx="6696744" cy="10801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2436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r>
                  <a:rPr lang="en-US" sz="2800" i="0" dirty="0" smtClean="0">
                    <a:latin typeface="Cambria Math"/>
                  </a:rPr>
                  <a:t>Cost: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</a:rPr>
                        <m:t>𝑶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 smtClean="0">
                                      <a:latin typeface="Cambria Math"/>
                                    </a:rPr>
                                    <m:t>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600" b="1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1" i="1" smtClean="0">
                                          <a:latin typeface="Cambria Math"/>
                                        </a:rPr>
                                        <m:t>𝒎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lang="en-US" sz="2600" b="1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sz="2600" b="1" i="0" smtClean="0">
                              <a:latin typeface="Cambria Math" panose="02040503050406030204" pitchFamily="18" charset="0"/>
                            </a:rPr>
                            <m:t>𝐩𝐨𝐥𝐲</m:t>
                          </m:r>
                          <m:r>
                            <a:rPr lang="en-US" sz="2600" b="1" i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6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600" b="1" i="1" smtClean="0">
                                      <a:latin typeface="Cambria Math"/>
                                    </a:rPr>
                                    <m:t>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6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6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600" b="1" i="1">
                                          <a:latin typeface="Cambria Math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600" b="1" i="1">
                                  <a:latin typeface="Cambria Math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26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0">
                                      <a:latin typeface="Cambria Math"/>
                                    </a:rPr>
                                    <m:t>𝐥𝐨𝐠</m:t>
                                  </m:r>
                                  <m:r>
                                    <a:rPr lang="en-US" sz="2600" b="1" i="1" smtClean="0"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6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6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600" b="1" i="1" smtClean="0">
                                          <a:latin typeface="Cambria Math"/>
                                        </a:rPr>
                                        <m:t>𝝐</m:t>
                                      </m:r>
                                    </m:den>
                                  </m:f>
                                  <m:r>
                                    <a:rPr lang="en-US" sz="26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93096"/>
                <a:ext cx="6696744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1726" t="-6145"/>
                </a:stretch>
              </a:blipFill>
              <a:ln>
                <a:solidFill>
                  <a:srgbClr val="4243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EC9E9356-FF05-428D-98C0-287DFE784E7A}"/>
                  </a:ext>
                </a:extLst>
              </p:cNvPr>
              <p:cNvSpPr txBox="1"/>
              <p:nvPr/>
            </p:nvSpPr>
            <p:spPr>
              <a:xfrm>
                <a:off x="611560" y="1772816"/>
                <a:ext cx="7128792" cy="211731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700" b="1" u="sng" dirty="0" smtClean="0"/>
                  <a:t>Tester(</a:t>
                </a:r>
                <a14:m>
                  <m:oMath xmlns:m="http://schemas.openxmlformats.org/officeDocument/2006/math">
                    <m:r>
                      <a:rPr lang="en-US" sz="2700" b="1" i="1" u="sng" smtClean="0">
                        <a:latin typeface="Cambria Math"/>
                      </a:rPr>
                      <m:t>𝜶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a:rPr lang="en-US" sz="2700" b="1" i="1" u="sng" smtClean="0">
                        <a:latin typeface="Cambria Math"/>
                      </a:rPr>
                      <m:t>𝝐</m:t>
                    </m:r>
                    <m:r>
                      <a:rPr lang="en-US" sz="2700" b="1" i="1" u="sng">
                        <a:latin typeface="Cambria Math"/>
                      </a:rPr>
                      <m:t>,</m:t>
                    </m:r>
                    <m:r>
                      <a:rPr lang="en-US" sz="2700" b="1" i="1" u="sng">
                        <a:latin typeface="Cambria Math"/>
                      </a:rPr>
                      <m:t>𝒂𝒄𝒄𝒆𝒔𝒔</m:t>
                    </m:r>
                    <m:r>
                      <a:rPr lang="en-US" sz="2700" b="1" i="1" u="sng">
                        <a:latin typeface="Cambria Math"/>
                      </a:rPr>
                      <m:t> </m:t>
                    </m:r>
                    <m:r>
                      <a:rPr lang="en-US" sz="2700" b="1" i="1" u="sng">
                        <a:latin typeface="Cambria Math"/>
                      </a:rPr>
                      <m:t>𝒕𝒐</m:t>
                    </m:r>
                    <m:r>
                      <a:rPr lang="en-US" sz="2700" b="1" i="1" u="sng">
                        <a:latin typeface="Cambria Math"/>
                      </a:rPr>
                      <m:t> </m:t>
                    </m:r>
                    <m:r>
                      <a:rPr lang="en-US" sz="2700" b="1" i="1" u="sng">
                        <a:latin typeface="Cambria Math"/>
                      </a:rPr>
                      <m:t>𝑮</m:t>
                    </m:r>
                  </m:oMath>
                </a14:m>
                <a:r>
                  <a:rPr lang="en-US" sz="2700" b="1" u="sng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edges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u,v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sz="2400" dirty="0" err="1"/>
                  <a:t>u.a.r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(almost)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Call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Is-Active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u,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Is-Active</a:t>
                </a:r>
                <a:r>
                  <a:rPr lang="en-US" sz="2400" dirty="0"/>
                  <a:t>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v</a:t>
                </a:r>
                <a:r>
                  <a:rPr lang="en-US" sz="2400" dirty="0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/>
                  <a:t>)</a:t>
                </a:r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fraction of </a:t>
                </a:r>
                <a:r>
                  <a:rPr lang="en-US" sz="2400" b="1" dirty="0" smtClean="0"/>
                  <a:t>Active</a:t>
                </a:r>
                <a:r>
                  <a:rPr lang="en-US" sz="2400" b="1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edges &gt;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10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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reject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1"/>
                <a:r>
                  <a:rPr lang="en-US" sz="2400" dirty="0" smtClean="0"/>
                  <a:t>     Otherwise, </a:t>
                </a:r>
                <a:r>
                  <a:rPr lang="en-US" sz="2400" b="1" dirty="0" smtClean="0"/>
                  <a:t>accept</a:t>
                </a:r>
                <a:r>
                  <a:rPr lang="en-US" sz="2400" dirty="0" smtClean="0"/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9E9356-FF05-428D-98C0-287DFE78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72816"/>
                <a:ext cx="7128792" cy="2117311"/>
              </a:xfrm>
              <a:prstGeom prst="rect">
                <a:avLst/>
              </a:prstGeom>
              <a:blipFill rotWithShape="1">
                <a:blip r:embed="rId6"/>
                <a:stretch>
                  <a:fillRect l="-1451" t="-68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7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   </a:t>
                </a:r>
                <a:r>
                  <a:rPr lang="en-US" dirty="0"/>
                  <a:t>algorithm for graphs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An adaptation for the case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Will provide a </a:t>
                </a:r>
                <a:r>
                  <a:rPr lang="en-US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dirty="0"/>
                  <a:t>close and far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Estimating the measure 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From global to local </a:t>
                </a:r>
              </a:p>
              <a:p>
                <a:pPr lvl="1"/>
                <a:r>
                  <a:rPr lang="en-US" b="1" dirty="0" smtClean="0">
                    <a:solidFill>
                      <a:srgbClr val="7030A0"/>
                    </a:solidFill>
                  </a:rPr>
                  <a:t>Ensuring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53853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16" y="3906688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51411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 two-sided error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tolerant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tester: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  <a:t/>
                </a:r>
                <a:b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accepts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rejects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Query </a:t>
                </a:r>
                <a:r>
                  <a:rPr lang="en-US" sz="2400" dirty="0"/>
                  <a:t>complexity and running time</a:t>
                </a:r>
              </a:p>
              <a:p>
                <a:pPr marL="36576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poly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18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1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18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for </a:t>
                </a:r>
                <a:r>
                  <a:rPr lang="en-US" sz="1800" dirty="0" err="1" smtClean="0"/>
                  <a:t>const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Based on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efficient local emulation </a:t>
                </a:r>
                <a:r>
                  <a:rPr lang="en-US" sz="2400" dirty="0" smtClean="0"/>
                  <a:t>of global “peeling” algorithm</a:t>
                </a:r>
                <a:endParaRPr lang="en-US" sz="2400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Symbol"/>
                  </a:rPr>
                  <a:t>Main questions remaining: </a:t>
                </a:r>
                <a:r>
                  <a:rPr lang="en-US" sz="2400" dirty="0" smtClean="0">
                    <a:solidFill>
                      <a:srgbClr val="00B050"/>
                    </a:solidFill>
                    <a:sym typeface="Symbol"/>
                  </a:rPr>
                  <a:t>dependence</a:t>
                </a:r>
                <a:r>
                  <a:rPr lang="en-US" sz="2400" dirty="0" smtClean="0">
                    <a:sym typeface="Symbol"/>
                  </a:rPr>
                  <a:t> on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1/ </a:t>
                </a:r>
                <a:r>
                  <a:rPr lang="en-US" sz="2400" dirty="0" smtClean="0">
                    <a:sym typeface="Symbol"/>
                  </a:rPr>
                  <a:t>and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</a:t>
                </a:r>
                <a:r>
                  <a:rPr lang="en-US" sz="2400" dirty="0" smtClean="0">
                    <a:sym typeface="Symbol"/>
                  </a:rPr>
                  <a:t> vs.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3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smtClean="0">
                    <a:solidFill>
                      <a:srgbClr val="00B050"/>
                    </a:solidFill>
                    <a:sym typeface="Symbol"/>
                  </a:rPr>
                  <a:t>gap</a:t>
                </a:r>
                <a:r>
                  <a:rPr lang="en-US" sz="2400" smtClean="0">
                    <a:sym typeface="Symbol"/>
                  </a:rPr>
                  <a:t> </a:t>
                </a: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5141168"/>
              </a:xfrm>
              <a:blipFill rotWithShape="1">
                <a:blip r:embed="rId3"/>
                <a:stretch>
                  <a:fillRect l="-1159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7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edges almost uniformly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>
                        <a:lumMod val="65000"/>
                      </a:schemeClr>
                    </a:solidFill>
                  </a:rPr>
                  <a:t>[Eden, Rosenbaum]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give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algorithm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that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performs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0070C0"/>
                    </a:solidFill>
                    <a:latin typeface="Cambria Math"/>
                  </a:rPr>
                  <a:t/>
                </a:r>
                <a:br>
                  <a:rPr lang="en-US" b="0" i="0" dirty="0" smtClean="0">
                    <a:solidFill>
                      <a:srgbClr val="0070C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⁡(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queries </a:t>
                </a:r>
                <a:r>
                  <a:rPr lang="en-US" dirty="0"/>
                  <a:t>per </a:t>
                </a:r>
                <a:r>
                  <a:rPr lang="en-US" dirty="0" smtClean="0"/>
                  <a:t>edge, and samples each edge with (almost) equal probability.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first that all vertices have degree </a:t>
                </a:r>
                <a:r>
                  <a:rPr lang="en-US" dirty="0" smtClean="0">
                    <a:solidFill>
                      <a:srgbClr val="0000FF"/>
                    </a:solidFill>
                    <a:sym typeface="Symbol"/>
                  </a:rPr>
                  <a:t>2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1/2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In this case can simply perform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“rejection sampling”: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/>
                  <a:t>Sample vertex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u </a:t>
                </a:r>
                <a:r>
                  <a:rPr lang="en-US" dirty="0" smtClean="0"/>
                  <a:t>uniformly;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/>
                  <a:t>S</a:t>
                </a:r>
                <a:r>
                  <a:rPr lang="en-US" dirty="0" smtClean="0"/>
                  <a:t>elect random incident edge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u,v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);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dirty="0" smtClean="0"/>
                  <a:t>Return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u,v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d(u)/2m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1/2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Each edge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x,y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) </a:t>
                </a:r>
                <a:r>
                  <a:rPr lang="en-US" dirty="0" smtClean="0"/>
                  <a:t>returned with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same probability</a:t>
                </a:r>
                <a:r>
                  <a:rPr lang="en-US" dirty="0" smtClean="0"/>
                  <a:t>: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  (1/n)(1/d(x))(d(x)/2m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1/2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) = 1/(2nm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1/2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probability some edge returned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:    m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1/2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/n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72" t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7056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30117" y="3657600"/>
            <a:ext cx="194807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72524" y="3785815"/>
            <a:ext cx="304800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4"/>
          </p:cNvCxnSpPr>
          <p:nvPr/>
        </p:nvCxnSpPr>
        <p:spPr>
          <a:xfrm>
            <a:off x="6743700" y="3962400"/>
            <a:ext cx="333624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77324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edges almost uniformly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What about general case?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Low-degree</a:t>
            </a:r>
            <a:r>
              <a:rPr lang="en-US" sz="2400" dirty="0" smtClean="0"/>
              <a:t> vertices: </a:t>
            </a:r>
            <a:r>
              <a:rPr lang="en-US" sz="2400" dirty="0" smtClean="0">
                <a:solidFill>
                  <a:srgbClr val="0000FF"/>
                </a:solidFill>
              </a:rPr>
              <a:t>d(u)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 </a:t>
            </a:r>
            <a:r>
              <a:rPr lang="en-US" sz="2400" dirty="0">
                <a:sym typeface="Symbol"/>
              </a:rPr>
              <a:t>for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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=(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/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  <a:sym typeface="Symbol"/>
              </a:rPr>
              <a:t>1/2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o.w</a:t>
            </a:r>
            <a:r>
              <a:rPr lang="en-US" sz="2400" dirty="0" smtClean="0">
                <a:sym typeface="Symbol"/>
              </a:rPr>
              <a:t>., </a:t>
            </a:r>
            <a:r>
              <a:rPr lang="en-US" sz="2400" dirty="0" smtClean="0">
                <a:solidFill>
                  <a:srgbClr val="008000"/>
                </a:solidFill>
                <a:sym typeface="Symbol"/>
              </a:rPr>
              <a:t>High-degree</a:t>
            </a:r>
            <a:r>
              <a:rPr lang="en-US" sz="2400" dirty="0" smtClean="0">
                <a:sym typeface="Symbol"/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Refer to previous procedure with threshold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 </a:t>
            </a:r>
            <a:r>
              <a:rPr lang="en-US" sz="2400" dirty="0" smtClean="0">
                <a:sym typeface="Symbol"/>
              </a:rPr>
              <a:t>as </a:t>
            </a:r>
            <a:r>
              <a:rPr lang="en-US" sz="2400" dirty="0" smtClean="0">
                <a:solidFill>
                  <a:srgbClr val="008000"/>
                </a:solidFill>
                <a:sym typeface="Symbol"/>
              </a:rPr>
              <a:t>“Sample-Low”</a:t>
            </a:r>
            <a:r>
              <a:rPr lang="en-US" sz="2400" dirty="0" smtClean="0">
                <a:sym typeface="Symbol"/>
              </a:rPr>
              <a:t>.</a:t>
            </a:r>
            <a:r>
              <a:rPr lang="en-US" sz="2400" dirty="0" smtClean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Need </a:t>
            </a:r>
            <a:r>
              <a:rPr lang="en-US" sz="2400" dirty="0" smtClean="0"/>
              <a:t>additional procedure: </a:t>
            </a:r>
            <a:r>
              <a:rPr lang="en-US" sz="2400" dirty="0" smtClean="0">
                <a:solidFill>
                  <a:srgbClr val="008000"/>
                </a:solidFill>
              </a:rPr>
              <a:t>“Sample-High”</a:t>
            </a:r>
            <a:r>
              <a:rPr lang="en-US" sz="2400" dirty="0"/>
              <a:t> </a:t>
            </a:r>
            <a:r>
              <a:rPr lang="en-US" sz="2400" dirty="0" smtClean="0"/>
              <a:t>(select to run “</a:t>
            </a:r>
            <a:r>
              <a:rPr lang="en-US" sz="2400" dirty="0" smtClean="0">
                <a:solidFill>
                  <a:srgbClr val="008000"/>
                </a:solidFill>
              </a:rPr>
              <a:t>Sample-low”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08000"/>
                </a:solidFill>
              </a:rPr>
              <a:t>“Sample-High”</a:t>
            </a:r>
            <a:r>
              <a:rPr lang="en-US" sz="2400" dirty="0" smtClean="0"/>
              <a:t> with equal probability):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Sample vertex </a:t>
            </a:r>
            <a:r>
              <a:rPr lang="en-US" sz="2400" dirty="0" smtClean="0">
                <a:solidFill>
                  <a:srgbClr val="0000FF"/>
                </a:solidFill>
              </a:rPr>
              <a:t>u </a:t>
            </a:r>
            <a:r>
              <a:rPr lang="en-US" sz="2400" dirty="0" smtClean="0"/>
              <a:t>uniformly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if </a:t>
            </a:r>
            <a:r>
              <a:rPr lang="en-US" sz="2400" dirty="0">
                <a:solidFill>
                  <a:srgbClr val="0000FF"/>
                </a:solidFill>
              </a:rPr>
              <a:t>d(u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 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</a:t>
            </a:r>
            <a:r>
              <a:rPr lang="en-US" sz="2400" baseline="30000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s</a:t>
            </a:r>
            <a:r>
              <a:rPr lang="en-US" sz="2400" dirty="0" smtClean="0"/>
              <a:t>elect random incident edge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u,v</a:t>
            </a:r>
            <a:r>
              <a:rPr lang="en-US" sz="2400" dirty="0" smtClean="0">
                <a:solidFill>
                  <a:srgbClr val="0000FF"/>
                </a:solidFill>
              </a:rPr>
              <a:t>), </a:t>
            </a:r>
            <a:r>
              <a:rPr lang="en-US" sz="2400" dirty="0" smtClean="0"/>
              <a:t>and retain it with </a:t>
            </a:r>
            <a:r>
              <a:rPr lang="en-US" sz="2400" dirty="0"/>
              <a:t>probability</a:t>
            </a:r>
            <a:r>
              <a:rPr lang="en-US" sz="2400" dirty="0">
                <a:solidFill>
                  <a:srgbClr val="0000FF"/>
                </a:solidFill>
              </a:rPr>
              <a:t> d(u</a:t>
            </a:r>
            <a:r>
              <a:rPr lang="en-US" sz="2400" dirty="0" smtClean="0">
                <a:solidFill>
                  <a:srgbClr val="0000FF"/>
                </a:solidFill>
              </a:rPr>
              <a:t>)/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 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d(v)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&gt;</a:t>
            </a:r>
            <a:r>
              <a:rPr lang="en-US" sz="2400" dirty="0">
                <a:solidFill>
                  <a:srgbClr val="0000FF"/>
                </a:solidFill>
                <a:sym typeface="Symbol"/>
              </a:rPr>
              <a:t> </a:t>
            </a:r>
            <a:r>
              <a:rPr lang="en-US" sz="2400" dirty="0" smtClean="0"/>
              <a:t>, </a:t>
            </a:r>
            <a:r>
              <a:rPr lang="en-US" sz="2400" dirty="0" smtClean="0"/>
              <a:t>return random incident edge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v,w</a:t>
            </a:r>
            <a:r>
              <a:rPr lang="en-US" sz="2400" dirty="0" smtClean="0">
                <a:solidFill>
                  <a:srgbClr val="0000FF"/>
                </a:solidFill>
              </a:rPr>
              <a:t>).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Main observation: </a:t>
            </a:r>
            <a:r>
              <a:rPr lang="en-US" sz="2400" dirty="0" smtClean="0"/>
              <a:t>since high-degree vertex has small fraction of high-degree neighbors, for such vertex </a:t>
            </a:r>
            <a:r>
              <a:rPr lang="en-US" sz="2400" dirty="0" smtClean="0">
                <a:solidFill>
                  <a:srgbClr val="0000FF"/>
                </a:solidFill>
              </a:rPr>
              <a:t>v</a:t>
            </a:r>
            <a:r>
              <a:rPr lang="en-US" sz="2400" dirty="0" smtClean="0"/>
              <a:t>, probability that selected in step 2 is (approximately) proportional to its degree.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</a:t>
            </a:r>
            <a:r>
              <a:rPr lang="en-US" sz="2400" dirty="0" smtClean="0"/>
              <a:t>can be shown to imply </a:t>
            </a:r>
            <a:r>
              <a:rPr lang="en-US" sz="2400" dirty="0" smtClean="0">
                <a:solidFill>
                  <a:srgbClr val="FF0000"/>
                </a:solidFill>
              </a:rPr>
              <a:t>almost equal probability </a:t>
            </a:r>
            <a:r>
              <a:rPr lang="en-US" sz="2400" dirty="0" smtClean="0"/>
              <a:t>for selecting each edge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x,y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is high-degree vertex.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8674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3457752"/>
            <a:ext cx="3336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239124" y="34350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48948" y="343508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15324" y="3457752"/>
            <a:ext cx="3336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2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41857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123728" y="4753947"/>
            <a:ext cx="3845226" cy="1987421"/>
            <a:chOff x="2339752" y="2348880"/>
            <a:chExt cx="4176464" cy="2664296"/>
          </a:xfrm>
        </p:grpSpPr>
        <p:sp>
          <p:nvSpPr>
            <p:cNvPr id="45" name="Oval 44"/>
            <p:cNvSpPr/>
            <p:nvPr/>
          </p:nvSpPr>
          <p:spPr>
            <a:xfrm>
              <a:off x="2339752" y="2348880"/>
              <a:ext cx="4176464" cy="26642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771800" y="2630390"/>
              <a:ext cx="1440160" cy="12175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059831" y="2695775"/>
              <a:ext cx="962385" cy="962385"/>
              <a:chOff x="3059831" y="3140967"/>
              <a:chExt cx="962385" cy="96238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059831" y="3140967"/>
                <a:ext cx="962385" cy="962385"/>
                <a:chOff x="395535" y="1988839"/>
                <a:chExt cx="962385" cy="962385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539551" y="2132855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91951" y="2303160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853872" y="1988839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95535" y="2591192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91951" y="287922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213912" y="2285255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971599" y="251918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971599" y="2735208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123999" y="287922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285920" y="2564903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Oval 109"/>
              <p:cNvSpPr/>
              <p:nvPr/>
            </p:nvSpPr>
            <p:spPr>
              <a:xfrm>
                <a:off x="3670568" y="3293368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121287" y="2757231"/>
              <a:ext cx="864929" cy="839473"/>
              <a:chOff x="3121287" y="3202423"/>
              <a:chExt cx="864929" cy="839473"/>
            </a:xfrm>
          </p:grpSpPr>
          <p:cxnSp>
            <p:nvCxnSpPr>
              <p:cNvPr id="100" name="Straight Connector 99"/>
              <p:cNvCxnSpPr>
                <a:stCxn id="111" idx="3"/>
                <a:endCxn id="114" idx="7"/>
              </p:cNvCxnSpPr>
              <p:nvPr/>
            </p:nvCxnSpPr>
            <p:spPr>
              <a:xfrm flipH="1">
                <a:off x="3121287" y="3346439"/>
                <a:ext cx="93104" cy="407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241834" y="3306674"/>
                <a:ext cx="152400" cy="1703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3397477" y="3479155"/>
                <a:ext cx="515264" cy="30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3707895" y="3696821"/>
                <a:ext cx="278321" cy="81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117" idx="6"/>
              </p:cNvCxnSpPr>
              <p:nvPr/>
            </p:nvCxnSpPr>
            <p:spPr>
              <a:xfrm flipH="1">
                <a:off x="3707895" y="3447507"/>
                <a:ext cx="224579" cy="2598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18" idx="1"/>
                <a:endCxn id="114" idx="5"/>
              </p:cNvCxnSpPr>
              <p:nvPr/>
            </p:nvCxnSpPr>
            <p:spPr>
              <a:xfrm flipH="1" flipV="1">
                <a:off x="3121287" y="3804776"/>
                <a:ext cx="525152" cy="93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18" idx="4"/>
                <a:endCxn id="115" idx="7"/>
              </p:cNvCxnSpPr>
              <p:nvPr/>
            </p:nvCxnSpPr>
            <p:spPr>
              <a:xfrm flipH="1">
                <a:off x="3417703" y="3959336"/>
                <a:ext cx="254192" cy="82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3" idx="5"/>
                <a:endCxn id="110" idx="4"/>
              </p:cNvCxnSpPr>
              <p:nvPr/>
            </p:nvCxnSpPr>
            <p:spPr>
              <a:xfrm>
                <a:off x="3579624" y="3202423"/>
                <a:ext cx="126944" cy="1629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16" idx="4"/>
                <a:endCxn id="120" idx="1"/>
              </p:cNvCxnSpPr>
              <p:nvPr/>
            </p:nvCxnSpPr>
            <p:spPr>
              <a:xfrm>
                <a:off x="3914208" y="3509383"/>
                <a:ext cx="46552" cy="21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4997661" y="2655496"/>
              <a:ext cx="1116124" cy="1322433"/>
              <a:chOff x="4997661" y="3100688"/>
              <a:chExt cx="1116124" cy="132243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997661" y="3100688"/>
                <a:ext cx="1116124" cy="13224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451330">
                <a:off x="5320973" y="3307001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451330">
                <a:off x="5656523" y="3205372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451330">
                <a:off x="5118196" y="374254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451330">
                <a:off x="5374355" y="4066897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451330">
                <a:off x="5969580" y="354637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451330">
                <a:off x="5698727" y="3746564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451330">
                <a:off x="5670449" y="3960729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451330">
                <a:off x="5802684" y="4123457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451330">
                <a:off x="6003616" y="3841946"/>
                <a:ext cx="72000" cy="6545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132292" y="2818084"/>
              <a:ext cx="891473" cy="898948"/>
              <a:chOff x="4423504" y="3020963"/>
              <a:chExt cx="891473" cy="898948"/>
            </a:xfrm>
          </p:grpSpPr>
          <p:cxnSp>
            <p:nvCxnSpPr>
              <p:cNvPr id="80" name="Straight Connector 79"/>
              <p:cNvCxnSpPr>
                <a:stCxn id="97" idx="7"/>
                <a:endCxn id="96" idx="5"/>
              </p:cNvCxnSpPr>
              <p:nvPr/>
            </p:nvCxnSpPr>
            <p:spPr>
              <a:xfrm flipV="1">
                <a:off x="5026230" y="3568820"/>
                <a:ext cx="21613" cy="1636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54" idx="6"/>
                <a:endCxn id="95" idx="4"/>
              </p:cNvCxnSpPr>
              <p:nvPr/>
            </p:nvCxnSpPr>
            <p:spPr>
              <a:xfrm>
                <a:off x="4826003" y="3303213"/>
                <a:ext cx="466076" cy="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54" idx="6"/>
                <a:endCxn id="92" idx="3"/>
              </p:cNvCxnSpPr>
              <p:nvPr/>
            </p:nvCxnSpPr>
            <p:spPr>
              <a:xfrm flipV="1">
                <a:off x="4826003" y="3020963"/>
                <a:ext cx="129163" cy="282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93" idx="1"/>
                <a:endCxn id="54" idx="4"/>
              </p:cNvCxnSpPr>
              <p:nvPr/>
            </p:nvCxnSpPr>
            <p:spPr>
              <a:xfrm flipV="1">
                <a:off x="4423504" y="3340386"/>
                <a:ext cx="354016" cy="1672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91" idx="5"/>
                <a:endCxn id="54" idx="1"/>
              </p:cNvCxnSpPr>
              <p:nvPr/>
            </p:nvCxnSpPr>
            <p:spPr>
              <a:xfrm>
                <a:off x="4670089" y="3129257"/>
                <a:ext cx="86801" cy="1340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54" idx="4"/>
                <a:endCxn id="94" idx="1"/>
              </p:cNvCxnSpPr>
              <p:nvPr/>
            </p:nvCxnSpPr>
            <p:spPr>
              <a:xfrm flipH="1">
                <a:off x="4679663" y="3340386"/>
                <a:ext cx="97857" cy="4916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772266" y="3284975"/>
                <a:ext cx="202699" cy="452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54" idx="4"/>
                <a:endCxn id="96" idx="0"/>
              </p:cNvCxnSpPr>
              <p:nvPr/>
            </p:nvCxnSpPr>
            <p:spPr>
              <a:xfrm>
                <a:off x="4777520" y="3340386"/>
                <a:ext cx="253132" cy="164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311918" y="3362886"/>
                <a:ext cx="3059" cy="2519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4737257" y="3896633"/>
                <a:ext cx="370735" cy="232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59977" y="4110589"/>
              <a:ext cx="1835118" cy="660581"/>
              <a:chOff x="6675827" y="2692008"/>
              <a:chExt cx="1835118" cy="66058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699115" y="2692008"/>
                <a:ext cx="1797554" cy="592976"/>
                <a:chOff x="6699115" y="548680"/>
                <a:chExt cx="1797554" cy="592976"/>
              </a:xfrm>
              <a:solidFill>
                <a:srgbClr val="92D050"/>
              </a:solidFill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726176" y="764528"/>
                  <a:ext cx="1642438" cy="33545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6699115" y="764009"/>
                  <a:ext cx="403724" cy="377646"/>
                </a:xfrm>
                <a:prstGeom prst="line">
                  <a:avLst/>
                </a:prstGeom>
                <a:grpFill/>
                <a:ln>
                  <a:solidFill>
                    <a:srgbClr val="92D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7119479" y="584684"/>
                  <a:ext cx="809683" cy="55697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7914428" y="584684"/>
                  <a:ext cx="454186" cy="515295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7119479" y="1099981"/>
                  <a:ext cx="1249136" cy="41675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29162" y="584684"/>
                  <a:ext cx="567506" cy="179843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7119479" y="764528"/>
                  <a:ext cx="1377190" cy="3771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/>
                <p:cNvSpPr/>
                <p:nvPr/>
              </p:nvSpPr>
              <p:spPr>
                <a:xfrm>
                  <a:off x="7893158" y="548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 rot="451330">
                <a:off x="6675827" y="2871276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451330">
                <a:off x="7087885" y="3280589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451330">
                <a:off x="8312021" y="3208581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451330">
                <a:off x="8438945" y="2865774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>
                <a:stCxn id="70" idx="3"/>
                <a:endCxn id="69" idx="5"/>
              </p:cNvCxnSpPr>
              <p:nvPr/>
            </p:nvCxnSpPr>
            <p:spPr>
              <a:xfrm flipH="1">
                <a:off x="8369925" y="2923678"/>
                <a:ext cx="76451" cy="3494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/>
            <p:cNvSpPr/>
            <p:nvPr/>
          </p:nvSpPr>
          <p:spPr>
            <a:xfrm>
              <a:off x="3341503" y="3991921"/>
              <a:ext cx="2305536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008035" y="4182597"/>
              <a:ext cx="347941" cy="539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 rot="451330">
              <a:off x="5448763" y="3051479"/>
              <a:ext cx="86400" cy="8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4495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maximal average degree over all subgraphs</a:t>
                </a:r>
              </a:p>
              <a:p>
                <a:pPr lvl="1"/>
                <a:r>
                  <a:rPr lang="en-US" sz="2500" dirty="0" smtClean="0"/>
                  <a:t>(Up </a:t>
                </a:r>
                <a:r>
                  <a:rPr lang="en-US" sz="2500" dirty="0"/>
                  <a:t>to a factor of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500" dirty="0" smtClean="0"/>
                  <a:t>)</a:t>
                </a:r>
                <a:endParaRPr lang="en-US" sz="2500" dirty="0"/>
              </a:p>
              <a:p>
                <a:pPr lvl="1"/>
                <a:r>
                  <a:rPr lang="en-US" sz="2500" dirty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, ∀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5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is 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small</a:t>
                </a:r>
                <a:r>
                  <a:rPr lang="en-US" sz="2800" dirty="0">
                    <a:latin typeface="Cambria Math" panose="02040503050406030204" pitchFamily="18" charset="0"/>
                  </a:rPr>
                  <a:t> then</a:t>
                </a:r>
              </a:p>
              <a:p>
                <a:pPr lvl="1"/>
                <a:r>
                  <a:rPr lang="en-US" sz="2500" dirty="0"/>
                  <a:t>No dense subgraphs, the graph is sparse everywhere</a:t>
                </a:r>
              </a:p>
              <a:p>
                <a:endParaRPr lang="en-US" sz="280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1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571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6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123728" y="4753947"/>
            <a:ext cx="3845226" cy="1987421"/>
            <a:chOff x="2339752" y="2348880"/>
            <a:chExt cx="4176464" cy="2664296"/>
          </a:xfrm>
        </p:grpSpPr>
        <p:sp>
          <p:nvSpPr>
            <p:cNvPr id="45" name="Oval 44"/>
            <p:cNvSpPr/>
            <p:nvPr/>
          </p:nvSpPr>
          <p:spPr>
            <a:xfrm>
              <a:off x="2339752" y="2348880"/>
              <a:ext cx="4176464" cy="26642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771800" y="2630390"/>
              <a:ext cx="1440160" cy="12175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059831" y="2695775"/>
              <a:ext cx="962385" cy="962385"/>
              <a:chOff x="3059831" y="3140967"/>
              <a:chExt cx="962385" cy="96238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059831" y="3140967"/>
                <a:ext cx="962385" cy="962385"/>
                <a:chOff x="395535" y="1988839"/>
                <a:chExt cx="962385" cy="962385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539551" y="2132855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91951" y="2303160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853872" y="1988839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95535" y="2591192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91951" y="287922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213912" y="2285255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971599" y="251918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971599" y="2735208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123999" y="287922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285920" y="2564903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Oval 109"/>
              <p:cNvSpPr/>
              <p:nvPr/>
            </p:nvSpPr>
            <p:spPr>
              <a:xfrm>
                <a:off x="3670568" y="3293368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121287" y="2757231"/>
              <a:ext cx="864929" cy="839473"/>
              <a:chOff x="3121287" y="3202423"/>
              <a:chExt cx="864929" cy="839473"/>
            </a:xfrm>
          </p:grpSpPr>
          <p:cxnSp>
            <p:nvCxnSpPr>
              <p:cNvPr id="100" name="Straight Connector 99"/>
              <p:cNvCxnSpPr>
                <a:stCxn id="111" idx="3"/>
                <a:endCxn id="114" idx="7"/>
              </p:cNvCxnSpPr>
              <p:nvPr/>
            </p:nvCxnSpPr>
            <p:spPr>
              <a:xfrm flipH="1">
                <a:off x="3121287" y="3346439"/>
                <a:ext cx="93104" cy="407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241834" y="3306674"/>
                <a:ext cx="152400" cy="1703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3397477" y="3479155"/>
                <a:ext cx="515264" cy="30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3707895" y="3696821"/>
                <a:ext cx="278321" cy="81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117" idx="6"/>
              </p:cNvCxnSpPr>
              <p:nvPr/>
            </p:nvCxnSpPr>
            <p:spPr>
              <a:xfrm flipH="1">
                <a:off x="3707895" y="3447507"/>
                <a:ext cx="224579" cy="2598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18" idx="1"/>
                <a:endCxn id="114" idx="5"/>
              </p:cNvCxnSpPr>
              <p:nvPr/>
            </p:nvCxnSpPr>
            <p:spPr>
              <a:xfrm flipH="1" flipV="1">
                <a:off x="3121287" y="3804776"/>
                <a:ext cx="525152" cy="93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18" idx="4"/>
                <a:endCxn id="115" idx="7"/>
              </p:cNvCxnSpPr>
              <p:nvPr/>
            </p:nvCxnSpPr>
            <p:spPr>
              <a:xfrm flipH="1">
                <a:off x="3417703" y="3959336"/>
                <a:ext cx="254192" cy="82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3" idx="5"/>
                <a:endCxn id="110" idx="4"/>
              </p:cNvCxnSpPr>
              <p:nvPr/>
            </p:nvCxnSpPr>
            <p:spPr>
              <a:xfrm>
                <a:off x="3579624" y="3202423"/>
                <a:ext cx="126944" cy="1629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16" idx="4"/>
                <a:endCxn id="120" idx="1"/>
              </p:cNvCxnSpPr>
              <p:nvPr/>
            </p:nvCxnSpPr>
            <p:spPr>
              <a:xfrm>
                <a:off x="3914208" y="3509383"/>
                <a:ext cx="46552" cy="21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4997661" y="2655496"/>
              <a:ext cx="1116124" cy="1322433"/>
              <a:chOff x="4997661" y="3100688"/>
              <a:chExt cx="1116124" cy="132243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997661" y="3100688"/>
                <a:ext cx="1116124" cy="13224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451330">
                <a:off x="5320973" y="3307001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451330">
                <a:off x="5656523" y="3205372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451330">
                <a:off x="5118196" y="374254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451330">
                <a:off x="5374355" y="4066897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451330">
                <a:off x="5969580" y="354637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451330">
                <a:off x="5698727" y="3746564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451330">
                <a:off x="5670449" y="3960729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451330">
                <a:off x="5802684" y="4123457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451330">
                <a:off x="6003616" y="3841946"/>
                <a:ext cx="72000" cy="6545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132292" y="2818084"/>
              <a:ext cx="891473" cy="898948"/>
              <a:chOff x="4423504" y="3020963"/>
              <a:chExt cx="891473" cy="898948"/>
            </a:xfrm>
          </p:grpSpPr>
          <p:cxnSp>
            <p:nvCxnSpPr>
              <p:cNvPr id="80" name="Straight Connector 79"/>
              <p:cNvCxnSpPr>
                <a:stCxn id="97" idx="7"/>
                <a:endCxn id="96" idx="5"/>
              </p:cNvCxnSpPr>
              <p:nvPr/>
            </p:nvCxnSpPr>
            <p:spPr>
              <a:xfrm flipV="1">
                <a:off x="5026230" y="3568820"/>
                <a:ext cx="21613" cy="1636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54" idx="6"/>
                <a:endCxn id="95" idx="4"/>
              </p:cNvCxnSpPr>
              <p:nvPr/>
            </p:nvCxnSpPr>
            <p:spPr>
              <a:xfrm>
                <a:off x="4826003" y="3303213"/>
                <a:ext cx="466076" cy="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54" idx="6"/>
                <a:endCxn id="92" idx="3"/>
              </p:cNvCxnSpPr>
              <p:nvPr/>
            </p:nvCxnSpPr>
            <p:spPr>
              <a:xfrm flipV="1">
                <a:off x="4826003" y="3020963"/>
                <a:ext cx="129163" cy="282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93" idx="1"/>
                <a:endCxn id="54" idx="4"/>
              </p:cNvCxnSpPr>
              <p:nvPr/>
            </p:nvCxnSpPr>
            <p:spPr>
              <a:xfrm flipV="1">
                <a:off x="4423504" y="3340386"/>
                <a:ext cx="354016" cy="1672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91" idx="5"/>
                <a:endCxn id="54" idx="1"/>
              </p:cNvCxnSpPr>
              <p:nvPr/>
            </p:nvCxnSpPr>
            <p:spPr>
              <a:xfrm>
                <a:off x="4670089" y="3129257"/>
                <a:ext cx="86801" cy="1340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54" idx="4"/>
                <a:endCxn id="94" idx="1"/>
              </p:cNvCxnSpPr>
              <p:nvPr/>
            </p:nvCxnSpPr>
            <p:spPr>
              <a:xfrm flipH="1">
                <a:off x="4679663" y="3340386"/>
                <a:ext cx="97857" cy="4916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772266" y="3284975"/>
                <a:ext cx="202699" cy="452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54" idx="4"/>
                <a:endCxn id="96" idx="0"/>
              </p:cNvCxnSpPr>
              <p:nvPr/>
            </p:nvCxnSpPr>
            <p:spPr>
              <a:xfrm>
                <a:off x="4777520" y="3340386"/>
                <a:ext cx="253132" cy="164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311918" y="3362886"/>
                <a:ext cx="3059" cy="2519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4737257" y="3896633"/>
                <a:ext cx="370735" cy="232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59977" y="4110589"/>
              <a:ext cx="1835118" cy="660581"/>
              <a:chOff x="6675827" y="2692008"/>
              <a:chExt cx="1835118" cy="66058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699115" y="2692008"/>
                <a:ext cx="1797554" cy="592976"/>
                <a:chOff x="6699115" y="548680"/>
                <a:chExt cx="1797554" cy="592976"/>
              </a:xfrm>
              <a:solidFill>
                <a:srgbClr val="92D050"/>
              </a:solidFill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726176" y="764528"/>
                  <a:ext cx="1642438" cy="33545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6699115" y="764009"/>
                  <a:ext cx="403724" cy="377646"/>
                </a:xfrm>
                <a:prstGeom prst="line">
                  <a:avLst/>
                </a:prstGeom>
                <a:grpFill/>
                <a:ln>
                  <a:solidFill>
                    <a:srgbClr val="92D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7119479" y="584684"/>
                  <a:ext cx="809683" cy="55697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7914428" y="584684"/>
                  <a:ext cx="454186" cy="515295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7119479" y="1099981"/>
                  <a:ext cx="1249136" cy="41675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29162" y="584684"/>
                  <a:ext cx="567506" cy="179843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7119479" y="764528"/>
                  <a:ext cx="1377190" cy="3771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/>
                <p:cNvSpPr/>
                <p:nvPr/>
              </p:nvSpPr>
              <p:spPr>
                <a:xfrm>
                  <a:off x="7893158" y="548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 rot="451330">
                <a:off x="6675827" y="2871276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451330">
                <a:off x="7087885" y="3280589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451330">
                <a:off x="8312021" y="3208581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451330">
                <a:off x="8438945" y="2865774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>
                <a:stCxn id="70" idx="3"/>
                <a:endCxn id="69" idx="5"/>
              </p:cNvCxnSpPr>
              <p:nvPr/>
            </p:nvCxnSpPr>
            <p:spPr>
              <a:xfrm flipH="1">
                <a:off x="8369925" y="2923678"/>
                <a:ext cx="76451" cy="3494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/>
            <p:cNvSpPr/>
            <p:nvPr/>
          </p:nvSpPr>
          <p:spPr>
            <a:xfrm>
              <a:off x="3341503" y="3991921"/>
              <a:ext cx="2305536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008035" y="4182597"/>
              <a:ext cx="347941" cy="539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 rot="451330">
              <a:off x="5448763" y="3051479"/>
              <a:ext cx="86400" cy="8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986989" y="3839768"/>
              <a:ext cx="1052984" cy="1052984"/>
              <a:chOff x="7560375" y="1843031"/>
              <a:chExt cx="1052984" cy="1052984"/>
            </a:xfrm>
            <a:solidFill>
              <a:srgbClr val="FF0000"/>
            </a:solidFill>
          </p:grpSpPr>
          <p:sp>
            <p:nvSpPr>
              <p:cNvPr id="64" name="Rectangle 63"/>
              <p:cNvSpPr/>
              <p:nvPr/>
            </p:nvSpPr>
            <p:spPr>
              <a:xfrm rot="2625602">
                <a:off x="8018404" y="1843031"/>
                <a:ext cx="108012" cy="1052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18825602">
                <a:off x="8032861" y="1860384"/>
                <a:ext cx="108012" cy="1052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maximal average degree over all subgraphs</a:t>
                </a:r>
              </a:p>
              <a:p>
                <a:pPr lvl="1"/>
                <a:r>
                  <a:rPr lang="en-US" sz="2500" dirty="0"/>
                  <a:t>(Up to a factor of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, ∀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5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is 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small</a:t>
                </a:r>
                <a:r>
                  <a:rPr lang="en-US" sz="2800" dirty="0">
                    <a:latin typeface="Cambria Math" panose="02040503050406030204" pitchFamily="18" charset="0"/>
                  </a:rPr>
                  <a:t> then</a:t>
                </a:r>
              </a:p>
              <a:p>
                <a:pPr lvl="1"/>
                <a:r>
                  <a:rPr lang="en-US" sz="2500" dirty="0"/>
                  <a:t>No dense subgraphs, the graph is sparse everywhere</a:t>
                </a:r>
              </a:p>
              <a:p>
                <a:endParaRPr lang="en-US" sz="280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1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3"/>
                <a:stretch>
                  <a:fillRect l="-1571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Arboricity – Edge orientation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we can orient all edges so that  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is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outgoing 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Orient each edge in the				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forest-decomposition </a:t>
                </a:r>
                <a:r>
                  <a:rPr lang="en-US" dirty="0">
                    <a:solidFill>
                      <a:srgbClr val="FF0000"/>
                    </a:solidFill>
                  </a:rPr>
                  <a:t>from child to parent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4317260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4A0320A-69A7-4601-AA4C-E84F04B2324D}"/>
              </a:ext>
            </a:extLst>
          </p:cNvPr>
          <p:cNvGrpSpPr/>
          <p:nvPr/>
        </p:nvGrpSpPr>
        <p:grpSpPr>
          <a:xfrm>
            <a:off x="7492235" y="3203451"/>
            <a:ext cx="1184221" cy="873621"/>
            <a:chOff x="7284595" y="3203451"/>
            <a:chExt cx="1184221" cy="873621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24DBDB04-0CFB-4ABF-807F-1566EACB52B3}"/>
                </a:ext>
              </a:extLst>
            </p:cNvPr>
            <p:cNvSpPr/>
            <p:nvPr/>
          </p:nvSpPr>
          <p:spPr>
            <a:xfrm>
              <a:off x="7740365" y="356054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53C76C5-00FB-481D-A7C8-757B799B8AF3}"/>
                </a:ext>
              </a:extLst>
            </p:cNvPr>
            <p:cNvCxnSpPr>
              <a:stCxn id="36" idx="6"/>
            </p:cNvCxnSpPr>
            <p:nvPr/>
          </p:nvCxnSpPr>
          <p:spPr>
            <a:xfrm flipV="1">
              <a:off x="7884368" y="3367910"/>
              <a:ext cx="432048" cy="26463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DAF49BAE-1B9D-49ED-9F9B-C633AC94C67F}"/>
                </a:ext>
              </a:extLst>
            </p:cNvPr>
            <p:cNvCxnSpPr>
              <a:stCxn id="36" idx="6"/>
            </p:cNvCxnSpPr>
            <p:nvPr/>
          </p:nvCxnSpPr>
          <p:spPr>
            <a:xfrm>
              <a:off x="7884368" y="3632549"/>
              <a:ext cx="432048" cy="72001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B4DDB6D-DB2B-4314-9233-8309649365CE}"/>
                </a:ext>
              </a:extLst>
            </p:cNvPr>
            <p:cNvCxnSpPr>
              <a:stCxn id="36" idx="6"/>
            </p:cNvCxnSpPr>
            <p:nvPr/>
          </p:nvCxnSpPr>
          <p:spPr>
            <a:xfrm flipV="1">
              <a:off x="7884368" y="3520311"/>
              <a:ext cx="584448" cy="11223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C6AB77E2-54A0-42A8-AB72-B6E1996B1C29}"/>
                </a:ext>
              </a:extLst>
            </p:cNvPr>
            <p:cNvCxnSpPr/>
            <p:nvPr/>
          </p:nvCxnSpPr>
          <p:spPr>
            <a:xfrm flipV="1">
              <a:off x="7284595" y="3651599"/>
              <a:ext cx="455770" cy="28572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48E81870-C299-433A-AA9C-89B3BB2D0AAF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7284595" y="3203451"/>
              <a:ext cx="476859" cy="378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A6525546-927C-45D0-B13F-15FE6E57142C}"/>
                </a:ext>
              </a:extLst>
            </p:cNvPr>
            <p:cNvCxnSpPr>
              <a:endCxn id="36" idx="1"/>
            </p:cNvCxnSpPr>
            <p:nvPr/>
          </p:nvCxnSpPr>
          <p:spPr>
            <a:xfrm>
              <a:off x="7286625" y="3392543"/>
              <a:ext cx="474829" cy="18909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13F008DF-2EC5-4C89-8121-473DC80C6236}"/>
                </a:ext>
              </a:extLst>
            </p:cNvPr>
            <p:cNvCxnSpPr/>
            <p:nvPr/>
          </p:nvCxnSpPr>
          <p:spPr>
            <a:xfrm flipV="1">
              <a:off x="7286625" y="3628273"/>
              <a:ext cx="453727" cy="13761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EAD0FE8C-F984-4BA7-8BBB-F287A7A80E56}"/>
                </a:ext>
              </a:extLst>
            </p:cNvPr>
            <p:cNvCxnSpPr/>
            <p:nvPr/>
          </p:nvCxnSpPr>
          <p:spPr>
            <a:xfrm flipV="1">
              <a:off x="7284595" y="3680702"/>
              <a:ext cx="486378" cy="39637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BA653B19-7CB3-41D8-96FB-A3CD495B3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9223" y="3475578"/>
              <a:ext cx="0" cy="18288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68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123728" y="4753947"/>
            <a:ext cx="3845226" cy="1987421"/>
            <a:chOff x="2339752" y="2348880"/>
            <a:chExt cx="4176464" cy="2664296"/>
          </a:xfrm>
        </p:grpSpPr>
        <p:sp>
          <p:nvSpPr>
            <p:cNvPr id="45" name="Oval 44"/>
            <p:cNvSpPr/>
            <p:nvPr/>
          </p:nvSpPr>
          <p:spPr>
            <a:xfrm>
              <a:off x="2339752" y="2348880"/>
              <a:ext cx="4176464" cy="26642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771800" y="2630390"/>
              <a:ext cx="1440160" cy="12175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059831" y="2695775"/>
              <a:ext cx="962385" cy="962385"/>
              <a:chOff x="3059831" y="3140967"/>
              <a:chExt cx="962385" cy="96238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3059831" y="3140967"/>
                <a:ext cx="962385" cy="962385"/>
                <a:chOff x="395535" y="1988839"/>
                <a:chExt cx="962385" cy="962385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539551" y="2132855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691951" y="2303160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853872" y="1988839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95535" y="2591192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91951" y="287922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1213912" y="2285255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971599" y="251918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971599" y="2735208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1123999" y="2879224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1285920" y="2564903"/>
                  <a:ext cx="72000" cy="72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Oval 109"/>
              <p:cNvSpPr/>
              <p:nvPr/>
            </p:nvSpPr>
            <p:spPr>
              <a:xfrm>
                <a:off x="3670568" y="3293368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121287" y="2757231"/>
              <a:ext cx="864929" cy="839473"/>
              <a:chOff x="3121287" y="3202423"/>
              <a:chExt cx="864929" cy="839473"/>
            </a:xfrm>
          </p:grpSpPr>
          <p:cxnSp>
            <p:nvCxnSpPr>
              <p:cNvPr id="100" name="Straight Connector 99"/>
              <p:cNvCxnSpPr>
                <a:stCxn id="111" idx="3"/>
                <a:endCxn id="114" idx="7"/>
              </p:cNvCxnSpPr>
              <p:nvPr/>
            </p:nvCxnSpPr>
            <p:spPr>
              <a:xfrm flipH="1">
                <a:off x="3121287" y="3346439"/>
                <a:ext cx="93104" cy="407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241834" y="3306674"/>
                <a:ext cx="152400" cy="1703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3397477" y="3479155"/>
                <a:ext cx="515264" cy="30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3707895" y="3696821"/>
                <a:ext cx="278321" cy="81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117" idx="6"/>
              </p:cNvCxnSpPr>
              <p:nvPr/>
            </p:nvCxnSpPr>
            <p:spPr>
              <a:xfrm flipH="1">
                <a:off x="3707895" y="3447507"/>
                <a:ext cx="224579" cy="2598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18" idx="1"/>
                <a:endCxn id="114" idx="5"/>
              </p:cNvCxnSpPr>
              <p:nvPr/>
            </p:nvCxnSpPr>
            <p:spPr>
              <a:xfrm flipH="1" flipV="1">
                <a:off x="3121287" y="3804776"/>
                <a:ext cx="525152" cy="931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18" idx="4"/>
                <a:endCxn id="115" idx="7"/>
              </p:cNvCxnSpPr>
              <p:nvPr/>
            </p:nvCxnSpPr>
            <p:spPr>
              <a:xfrm flipH="1">
                <a:off x="3417703" y="3959336"/>
                <a:ext cx="254192" cy="82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13" idx="5"/>
                <a:endCxn id="110" idx="4"/>
              </p:cNvCxnSpPr>
              <p:nvPr/>
            </p:nvCxnSpPr>
            <p:spPr>
              <a:xfrm>
                <a:off x="3579624" y="3202423"/>
                <a:ext cx="126944" cy="1629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16" idx="4"/>
                <a:endCxn id="120" idx="1"/>
              </p:cNvCxnSpPr>
              <p:nvPr/>
            </p:nvCxnSpPr>
            <p:spPr>
              <a:xfrm>
                <a:off x="3914208" y="3509383"/>
                <a:ext cx="46552" cy="2181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4997661" y="2655496"/>
              <a:ext cx="1116124" cy="1322433"/>
              <a:chOff x="4997661" y="3100688"/>
              <a:chExt cx="1116124" cy="132243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997661" y="3100688"/>
                <a:ext cx="1116124" cy="13224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451330">
                <a:off x="5320973" y="3307001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451330">
                <a:off x="5656523" y="3205372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451330">
                <a:off x="5079836" y="3778422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451330">
                <a:off x="5374355" y="4066897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451330">
                <a:off x="5969580" y="354637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451330">
                <a:off x="5698727" y="3746564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451330">
                <a:off x="5670449" y="3960729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451330">
                <a:off x="5802684" y="4123457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451330">
                <a:off x="6003616" y="3841946"/>
                <a:ext cx="72000" cy="6545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156253" y="2818084"/>
              <a:ext cx="867512" cy="898948"/>
              <a:chOff x="4447465" y="3020963"/>
              <a:chExt cx="867512" cy="898948"/>
            </a:xfrm>
          </p:grpSpPr>
          <p:cxnSp>
            <p:nvCxnSpPr>
              <p:cNvPr id="80" name="Straight Connector 79"/>
              <p:cNvCxnSpPr>
                <a:stCxn id="97" idx="7"/>
                <a:endCxn id="96" idx="5"/>
              </p:cNvCxnSpPr>
              <p:nvPr/>
            </p:nvCxnSpPr>
            <p:spPr>
              <a:xfrm flipV="1">
                <a:off x="5026230" y="3568820"/>
                <a:ext cx="21613" cy="1636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54" idx="6"/>
                <a:endCxn id="95" idx="4"/>
              </p:cNvCxnSpPr>
              <p:nvPr/>
            </p:nvCxnSpPr>
            <p:spPr>
              <a:xfrm>
                <a:off x="4826003" y="3303213"/>
                <a:ext cx="466076" cy="7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54" idx="6"/>
                <a:endCxn id="92" idx="3"/>
              </p:cNvCxnSpPr>
              <p:nvPr/>
            </p:nvCxnSpPr>
            <p:spPr>
              <a:xfrm flipV="1">
                <a:off x="4826003" y="3020963"/>
                <a:ext cx="129163" cy="282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endCxn id="54" idx="3"/>
              </p:cNvCxnSpPr>
              <p:nvPr/>
            </p:nvCxnSpPr>
            <p:spPr>
              <a:xfrm flipV="1">
                <a:off x="4447465" y="3322907"/>
                <a:ext cx="302187" cy="2238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91" idx="5"/>
                <a:endCxn id="54" idx="1"/>
              </p:cNvCxnSpPr>
              <p:nvPr/>
            </p:nvCxnSpPr>
            <p:spPr>
              <a:xfrm>
                <a:off x="4670089" y="3129257"/>
                <a:ext cx="86801" cy="1340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54" idx="4"/>
                <a:endCxn id="94" idx="1"/>
              </p:cNvCxnSpPr>
              <p:nvPr/>
            </p:nvCxnSpPr>
            <p:spPr>
              <a:xfrm flipH="1">
                <a:off x="4679663" y="3340386"/>
                <a:ext cx="97857" cy="4916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772266" y="3284975"/>
                <a:ext cx="202699" cy="452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54" idx="5"/>
                <a:endCxn id="96" idx="0"/>
              </p:cNvCxnSpPr>
              <p:nvPr/>
            </p:nvCxnSpPr>
            <p:spPr>
              <a:xfrm>
                <a:off x="4810218" y="3332779"/>
                <a:ext cx="219539" cy="1717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311918" y="3362886"/>
                <a:ext cx="3059" cy="2519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4737257" y="3896633"/>
                <a:ext cx="370735" cy="232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559977" y="4110589"/>
              <a:ext cx="1835118" cy="660581"/>
              <a:chOff x="6675827" y="2692008"/>
              <a:chExt cx="1835118" cy="66058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699115" y="2692008"/>
                <a:ext cx="1797554" cy="592976"/>
                <a:chOff x="6699115" y="548680"/>
                <a:chExt cx="1797554" cy="592976"/>
              </a:xfrm>
              <a:solidFill>
                <a:srgbClr val="92D050"/>
              </a:solidFill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6726176" y="764528"/>
                  <a:ext cx="1642438" cy="33545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6699115" y="764009"/>
                  <a:ext cx="403724" cy="377646"/>
                </a:xfrm>
                <a:prstGeom prst="line">
                  <a:avLst/>
                </a:prstGeom>
                <a:grpFill/>
                <a:ln>
                  <a:solidFill>
                    <a:srgbClr val="92D05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7119479" y="584684"/>
                  <a:ext cx="809683" cy="556972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7914428" y="584684"/>
                  <a:ext cx="454186" cy="515295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7119479" y="1099981"/>
                  <a:ext cx="1249136" cy="41675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29162" y="584684"/>
                  <a:ext cx="567506" cy="179843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7119479" y="764528"/>
                  <a:ext cx="1377190" cy="3771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/>
                <p:cNvSpPr/>
                <p:nvPr/>
              </p:nvSpPr>
              <p:spPr>
                <a:xfrm>
                  <a:off x="7893158" y="548680"/>
                  <a:ext cx="72008" cy="72008"/>
                </a:xfrm>
                <a:prstGeom prst="ellipse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 rot="451330">
                <a:off x="6675827" y="2871276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 rot="451330">
                <a:off x="7087885" y="3280589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451330">
                <a:off x="8312021" y="3208581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451330">
                <a:off x="8438945" y="2865774"/>
                <a:ext cx="72000" cy="7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>
                <a:stCxn id="70" idx="3"/>
                <a:endCxn id="69" idx="5"/>
              </p:cNvCxnSpPr>
              <p:nvPr/>
            </p:nvCxnSpPr>
            <p:spPr>
              <a:xfrm flipH="1">
                <a:off x="8369925" y="2923678"/>
                <a:ext cx="76451" cy="3494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/>
            <p:cNvSpPr/>
            <p:nvPr/>
          </p:nvSpPr>
          <p:spPr>
            <a:xfrm>
              <a:off x="3341503" y="3991921"/>
              <a:ext cx="2305536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008035" y="4182597"/>
              <a:ext cx="347941" cy="5391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 rot="451330">
              <a:off x="5448763" y="3051479"/>
              <a:ext cx="86400" cy="8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986989" y="3839768"/>
              <a:ext cx="1052984" cy="1052984"/>
              <a:chOff x="7560375" y="1843031"/>
              <a:chExt cx="1052984" cy="1052984"/>
            </a:xfrm>
            <a:solidFill>
              <a:srgbClr val="FF0000"/>
            </a:solidFill>
          </p:grpSpPr>
          <p:sp>
            <p:nvSpPr>
              <p:cNvPr id="64" name="Rectangle 63"/>
              <p:cNvSpPr/>
              <p:nvPr/>
            </p:nvSpPr>
            <p:spPr>
              <a:xfrm rot="2625602">
                <a:off x="8018404" y="1843031"/>
                <a:ext cx="108012" cy="1052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18825602">
                <a:off x="8032861" y="1860384"/>
                <a:ext cx="108012" cy="1052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81624" y="2820828"/>
              <a:ext cx="621990" cy="811052"/>
              <a:chOff x="5531277" y="3415676"/>
              <a:chExt cx="621990" cy="81105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87191" y="3697926"/>
                <a:ext cx="466076" cy="72534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687191" y="3415676"/>
                <a:ext cx="129163" cy="282250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531277" y="3523970"/>
                <a:ext cx="86801" cy="134018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540851" y="3735099"/>
                <a:ext cx="97857" cy="491629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670856" y="3739336"/>
                <a:ext cx="165298" cy="392872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4" idx="5"/>
                <a:endCxn id="96" idx="0"/>
              </p:cNvCxnSpPr>
              <p:nvPr/>
            </p:nvCxnSpPr>
            <p:spPr>
              <a:xfrm>
                <a:off x="5668660" y="3724748"/>
                <a:ext cx="219539" cy="171782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" name="Straight Connector 120"/>
          <p:cNvCxnSpPr>
            <a:stCxn id="54" idx="3"/>
            <a:endCxn id="93" idx="7"/>
          </p:cNvCxnSpPr>
          <p:nvPr/>
        </p:nvCxnSpPr>
        <p:spPr>
          <a:xfrm flipH="1">
            <a:off x="4705361" y="5329182"/>
            <a:ext cx="289709" cy="17013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maximal average degree over all subgraphs</a:t>
                </a:r>
              </a:p>
              <a:p>
                <a:pPr lvl="1"/>
                <a:r>
                  <a:rPr lang="en-US" sz="2500" dirty="0"/>
                  <a:t>(Up to a factor of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, ∀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5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is 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small</a:t>
                </a:r>
                <a:r>
                  <a:rPr lang="en-US" sz="2800" dirty="0">
                    <a:latin typeface="Cambria Math" panose="02040503050406030204" pitchFamily="18" charset="0"/>
                  </a:rPr>
                  <a:t> then</a:t>
                </a:r>
              </a:p>
              <a:p>
                <a:pPr lvl="1"/>
                <a:r>
                  <a:rPr lang="en-US" sz="2500" dirty="0"/>
                  <a:t>No dense subgraphs, the graph is sparse everywhere</a:t>
                </a:r>
              </a:p>
              <a:p>
                <a:endParaRPr lang="en-US" sz="280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1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3"/>
                <a:stretch>
                  <a:fillRect l="-1571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4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problem we study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6026FB4-47C7-4275-A796-006CDB21F082}"/>
              </a:ext>
            </a:extLst>
          </p:cNvPr>
          <p:cNvSpPr/>
          <p:nvPr/>
        </p:nvSpPr>
        <p:spPr>
          <a:xfrm>
            <a:off x="5580112" y="3160590"/>
            <a:ext cx="3312368" cy="343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F7FC57-B61D-408D-AF76-16B2E2D3AD84}"/>
              </a:ext>
            </a:extLst>
          </p:cNvPr>
          <p:cNvSpPr txBox="1"/>
          <p:nvPr/>
        </p:nvSpPr>
        <p:spPr>
          <a:xfrm>
            <a:off x="5364088" y="3068960"/>
            <a:ext cx="420210" cy="55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F7FC57-B61D-408D-AF76-16B2E2D3AD84}"/>
              </a:ext>
            </a:extLst>
          </p:cNvPr>
          <p:cNvSpPr txBox="1"/>
          <p:nvPr/>
        </p:nvSpPr>
        <p:spPr>
          <a:xfrm>
            <a:off x="5364088" y="3068960"/>
            <a:ext cx="420210" cy="55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3DB0DF7-7BEE-46E8-B20F-B644193E5D78}"/>
              </a:ext>
            </a:extLst>
          </p:cNvPr>
          <p:cNvSpPr/>
          <p:nvPr/>
        </p:nvSpPr>
        <p:spPr>
          <a:xfrm>
            <a:off x="5580112" y="3160590"/>
            <a:ext cx="3312368" cy="343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C526400D-3A9B-4FAD-9859-8D5F32CE81E7}"/>
                  </a:ext>
                </a:extLst>
              </p:cNvPr>
              <p:cNvSpPr/>
              <p:nvPr/>
            </p:nvSpPr>
            <p:spPr>
              <a:xfrm>
                <a:off x="6624955" y="4260702"/>
                <a:ext cx="1260728" cy="137752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526400D-3A9B-4FAD-9859-8D5F32CE8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55" y="4260702"/>
                <a:ext cx="1260728" cy="13775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821CFE7-5305-4238-BEEC-7EFAD5B3E3FE}"/>
              </a:ext>
            </a:extLst>
          </p:cNvPr>
          <p:cNvSpPr txBox="1"/>
          <p:nvPr/>
        </p:nvSpPr>
        <p:spPr>
          <a:xfrm>
            <a:off x="6444208" y="3678168"/>
            <a:ext cx="179235" cy="182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6026FB4-47C7-4275-A796-006CDB21F082}"/>
              </a:ext>
            </a:extLst>
          </p:cNvPr>
          <p:cNvSpPr/>
          <p:nvPr/>
        </p:nvSpPr>
        <p:spPr>
          <a:xfrm>
            <a:off x="5580112" y="3160590"/>
            <a:ext cx="3312368" cy="343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F7FC57-B61D-408D-AF76-16B2E2D3AD84}"/>
              </a:ext>
            </a:extLst>
          </p:cNvPr>
          <p:cNvSpPr txBox="1"/>
          <p:nvPr/>
        </p:nvSpPr>
        <p:spPr>
          <a:xfrm>
            <a:off x="5364088" y="3068960"/>
            <a:ext cx="420210" cy="55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F391EAA-9D7F-4D8B-BCC4-B678481F9F2B}"/>
              </a:ext>
            </a:extLst>
          </p:cNvPr>
          <p:cNvSpPr/>
          <p:nvPr/>
        </p:nvSpPr>
        <p:spPr>
          <a:xfrm>
            <a:off x="6012160" y="4159344"/>
            <a:ext cx="2348022" cy="1645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C526400D-3A9B-4FAD-9859-8D5F32CE81E7}"/>
                  </a:ext>
                </a:extLst>
              </p:cNvPr>
              <p:cNvSpPr/>
              <p:nvPr/>
            </p:nvSpPr>
            <p:spPr>
              <a:xfrm>
                <a:off x="6624955" y="4260702"/>
                <a:ext cx="1260728" cy="137752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526400D-3A9B-4FAD-9859-8D5F32CE8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55" y="4260702"/>
                <a:ext cx="1260728" cy="13775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7DB92F4-B204-419F-934D-0090E4906E7D}"/>
              </a:ext>
            </a:extLst>
          </p:cNvPr>
          <p:cNvCxnSpPr>
            <a:cxnSpLocks/>
            <a:stCxn id="7" idx="6"/>
            <a:endCxn id="6" idx="6"/>
          </p:cNvCxnSpPr>
          <p:nvPr/>
        </p:nvCxnSpPr>
        <p:spPr>
          <a:xfrm>
            <a:off x="7885683" y="4949464"/>
            <a:ext cx="474499" cy="32840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69F5673-1365-4F73-940C-87B4109A03B8}"/>
                  </a:ext>
                </a:extLst>
              </p:cNvPr>
              <p:cNvSpPr txBox="1"/>
              <p:nvPr/>
            </p:nvSpPr>
            <p:spPr>
              <a:xfrm>
                <a:off x="7994472" y="4797152"/>
                <a:ext cx="179235" cy="11087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9F5673-1365-4F73-940C-87B4109A0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72" y="4797152"/>
                <a:ext cx="179235" cy="110872"/>
              </a:xfrm>
              <a:prstGeom prst="rect">
                <a:avLst/>
              </a:prstGeom>
              <a:blipFill>
                <a:blip r:embed="rId7"/>
                <a:stretch>
                  <a:fillRect t="-11111" r="-43333" b="-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4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6026FB4-47C7-4275-A796-006CDB21F082}"/>
              </a:ext>
            </a:extLst>
          </p:cNvPr>
          <p:cNvSpPr/>
          <p:nvPr/>
        </p:nvSpPr>
        <p:spPr>
          <a:xfrm>
            <a:off x="5580112" y="3160590"/>
            <a:ext cx="3312368" cy="343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F7FC57-B61D-408D-AF76-16B2E2D3AD84}"/>
              </a:ext>
            </a:extLst>
          </p:cNvPr>
          <p:cNvSpPr txBox="1"/>
          <p:nvPr/>
        </p:nvSpPr>
        <p:spPr>
          <a:xfrm>
            <a:off x="5364088" y="3068960"/>
            <a:ext cx="420210" cy="55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F391EAA-9D7F-4D8B-BCC4-B678481F9F2B}"/>
              </a:ext>
            </a:extLst>
          </p:cNvPr>
          <p:cNvSpPr/>
          <p:nvPr/>
        </p:nvSpPr>
        <p:spPr>
          <a:xfrm>
            <a:off x="6012160" y="4159344"/>
            <a:ext cx="2348022" cy="16459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C526400D-3A9B-4FAD-9859-8D5F32CE81E7}"/>
                  </a:ext>
                </a:extLst>
              </p:cNvPr>
              <p:cNvSpPr/>
              <p:nvPr/>
            </p:nvSpPr>
            <p:spPr>
              <a:xfrm>
                <a:off x="6624955" y="4260702"/>
                <a:ext cx="1260728" cy="137752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526400D-3A9B-4FAD-9859-8D5F32CE8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55" y="4260702"/>
                <a:ext cx="1260728" cy="137752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7DB92F4-B204-419F-934D-0090E4906E7D}"/>
              </a:ext>
            </a:extLst>
          </p:cNvPr>
          <p:cNvCxnSpPr>
            <a:cxnSpLocks/>
            <a:stCxn id="7" idx="6"/>
            <a:endCxn id="6" idx="6"/>
          </p:cNvCxnSpPr>
          <p:nvPr/>
        </p:nvCxnSpPr>
        <p:spPr>
          <a:xfrm>
            <a:off x="7885683" y="4949464"/>
            <a:ext cx="474499" cy="32840"/>
          </a:xfrm>
          <a:prstGeom prst="line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469F5673-1365-4F73-940C-87B4109A03B8}"/>
                  </a:ext>
                </a:extLst>
              </p:cNvPr>
              <p:cNvSpPr txBox="1"/>
              <p:nvPr/>
            </p:nvSpPr>
            <p:spPr>
              <a:xfrm>
                <a:off x="7994472" y="4797152"/>
                <a:ext cx="179235" cy="11087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 anchor="ctr"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9F5673-1365-4F73-940C-87B4109A0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72" y="4797152"/>
                <a:ext cx="179235" cy="110872"/>
              </a:xfrm>
              <a:prstGeom prst="rect">
                <a:avLst/>
              </a:prstGeom>
              <a:blipFill>
                <a:blip r:embed="rId7"/>
                <a:stretch>
                  <a:fillRect t="-11111" r="-43333" b="-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F1252CC-9D39-4682-B3F7-A40909029062}"/>
              </a:ext>
            </a:extLst>
          </p:cNvPr>
          <p:cNvSpPr/>
          <p:nvPr/>
        </p:nvSpPr>
        <p:spPr>
          <a:xfrm rot="16200000">
            <a:off x="6053650" y="4308936"/>
            <a:ext cx="2390943" cy="1321792"/>
          </a:xfrm>
          <a:prstGeom prst="ellipse">
            <a:avLst/>
          </a:prstGeom>
          <a:solidFill>
            <a:srgbClr val="9900CC">
              <a:alpha val="14902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7E6EDC85-A3D1-46EE-8BF6-A3170AFCEF61}"/>
                  </a:ext>
                </a:extLst>
              </p:cNvPr>
              <p:cNvSpPr txBox="1"/>
              <p:nvPr/>
            </p:nvSpPr>
            <p:spPr>
              <a:xfrm>
                <a:off x="6517304" y="3741308"/>
                <a:ext cx="1583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6EDC85-A3D1-46EE-8BF6-A3170AFCE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04" y="3741308"/>
                <a:ext cx="1583088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821CFE7-5305-4238-BEEC-7EFAD5B3E3FE}"/>
              </a:ext>
            </a:extLst>
          </p:cNvPr>
          <p:cNvSpPr txBox="1"/>
          <p:nvPr/>
        </p:nvSpPr>
        <p:spPr>
          <a:xfrm>
            <a:off x="6444208" y="3678168"/>
            <a:ext cx="179235" cy="182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3670BD0-AC61-4881-9BE4-D6250ADA4154}"/>
              </a:ext>
            </a:extLst>
          </p:cNvPr>
          <p:cNvGrpSpPr/>
          <p:nvPr/>
        </p:nvGrpSpPr>
        <p:grpSpPr>
          <a:xfrm>
            <a:off x="5364088" y="3068960"/>
            <a:ext cx="3528392" cy="3528392"/>
            <a:chOff x="5148064" y="2780928"/>
            <a:chExt cx="3528392" cy="352839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6026FB4-47C7-4275-A796-006CDB21F082}"/>
                </a:ext>
              </a:extLst>
            </p:cNvPr>
            <p:cNvSpPr/>
            <p:nvPr/>
          </p:nvSpPr>
          <p:spPr>
            <a:xfrm>
              <a:off x="5364088" y="2872558"/>
              <a:ext cx="3312368" cy="343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7F7FC57-B61D-408D-AF76-16B2E2D3AD84}"/>
                </a:ext>
              </a:extLst>
            </p:cNvPr>
            <p:cNvSpPr txBox="1"/>
            <p:nvPr/>
          </p:nvSpPr>
          <p:spPr>
            <a:xfrm>
              <a:off x="5148064" y="2780928"/>
              <a:ext cx="420210" cy="555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A9DB33F-106D-4802-8888-1ABCBBDEB36C}"/>
                </a:ext>
              </a:extLst>
            </p:cNvPr>
            <p:cNvSpPr/>
            <p:nvPr/>
          </p:nvSpPr>
          <p:spPr>
            <a:xfrm rot="16200000">
              <a:off x="5434170" y="3307806"/>
              <a:ext cx="3099114" cy="266320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B0C3F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F391EAA-9D7F-4D8B-BCC4-B678481F9F2B}"/>
                </a:ext>
              </a:extLst>
            </p:cNvPr>
            <p:cNvSpPr/>
            <p:nvPr/>
          </p:nvSpPr>
          <p:spPr>
            <a:xfrm>
              <a:off x="5796136" y="3871312"/>
              <a:ext cx="2348022" cy="16459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C526400D-3A9B-4FAD-9859-8D5F32CE81E7}"/>
                    </a:ext>
                  </a:extLst>
                </p:cNvPr>
                <p:cNvSpPr/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526400D-3A9B-4FAD-9859-8D5F32CE8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7DB92F4-B204-419F-934D-0090E4906E7D}"/>
                </a:ext>
              </a:extLst>
            </p:cNvPr>
            <p:cNvCxnSpPr>
              <a:cxnSpLocks/>
              <a:stCxn id="7" idx="6"/>
              <a:endCxn id="6" idx="6"/>
            </p:cNvCxnSpPr>
            <p:nvPr/>
          </p:nvCxnSpPr>
          <p:spPr>
            <a:xfrm>
              <a:off x="7669659" y="4661432"/>
              <a:ext cx="474499" cy="32840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469F5673-1365-4F73-940C-87B4109A03B8}"/>
                    </a:ext>
                  </a:extLst>
                </p:cNvPr>
                <p:cNvSpPr txBox="1"/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9F5673-1365-4F73-940C-87B4109A0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blipFill>
                  <a:blip r:embed="rId7"/>
                  <a:stretch>
                    <a:fillRect t="-11111" r="-433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F1252CC-9D39-4682-B3F7-A40909029062}"/>
                </a:ext>
              </a:extLst>
            </p:cNvPr>
            <p:cNvSpPr/>
            <p:nvPr/>
          </p:nvSpPr>
          <p:spPr>
            <a:xfrm rot="16200000">
              <a:off x="5837626" y="4020904"/>
              <a:ext cx="2390943" cy="1321792"/>
            </a:xfrm>
            <a:prstGeom prst="ellipse">
              <a:avLst/>
            </a:prstGeom>
            <a:solidFill>
              <a:srgbClr val="9900CC">
                <a:alpha val="14902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7E6EDC85-A3D1-46EE-8BF6-A3170AFCEF61}"/>
                    </a:ext>
                  </a:extLst>
                </p:cNvPr>
                <p:cNvSpPr txBox="1"/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E6EDC85-A3D1-46EE-8BF6-A3170AFCE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0125417-6C0B-4EF9-832A-0B21CC668A4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522" y="3630964"/>
              <a:ext cx="738195" cy="14060"/>
            </a:xfrm>
            <a:prstGeom prst="line">
              <a:avLst/>
            </a:prstGeom>
            <a:ln w="19050">
              <a:solidFill>
                <a:srgbClr val="7030A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6821CFE7-5305-4238-BEEC-7EFAD5B3E3FE}"/>
                    </a:ext>
                  </a:extLst>
                </p:cNvPr>
                <p:cNvSpPr txBox="1"/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21CFE7-5305-4238-BEEC-7EFAD5B3E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19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3670BD0-AC61-4881-9BE4-D6250ADA4154}"/>
              </a:ext>
            </a:extLst>
          </p:cNvPr>
          <p:cNvGrpSpPr/>
          <p:nvPr/>
        </p:nvGrpSpPr>
        <p:grpSpPr>
          <a:xfrm>
            <a:off x="5364088" y="3068960"/>
            <a:ext cx="3528392" cy="3528392"/>
            <a:chOff x="5148064" y="2780928"/>
            <a:chExt cx="3528392" cy="352839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6026FB4-47C7-4275-A796-006CDB21F082}"/>
                </a:ext>
              </a:extLst>
            </p:cNvPr>
            <p:cNvSpPr/>
            <p:nvPr/>
          </p:nvSpPr>
          <p:spPr>
            <a:xfrm>
              <a:off x="5364088" y="2872558"/>
              <a:ext cx="3312368" cy="343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7F7FC57-B61D-408D-AF76-16B2E2D3AD84}"/>
                </a:ext>
              </a:extLst>
            </p:cNvPr>
            <p:cNvSpPr txBox="1"/>
            <p:nvPr/>
          </p:nvSpPr>
          <p:spPr>
            <a:xfrm>
              <a:off x="5148064" y="2780928"/>
              <a:ext cx="420210" cy="555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A9DB33F-106D-4802-8888-1ABCBBDEB36C}"/>
                </a:ext>
              </a:extLst>
            </p:cNvPr>
            <p:cNvSpPr/>
            <p:nvPr/>
          </p:nvSpPr>
          <p:spPr>
            <a:xfrm rot="16200000">
              <a:off x="5434170" y="3307806"/>
              <a:ext cx="3099114" cy="266320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B0C3F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F391EAA-9D7F-4D8B-BCC4-B678481F9F2B}"/>
                </a:ext>
              </a:extLst>
            </p:cNvPr>
            <p:cNvSpPr/>
            <p:nvPr/>
          </p:nvSpPr>
          <p:spPr>
            <a:xfrm>
              <a:off x="5796136" y="3871312"/>
              <a:ext cx="2348022" cy="16459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C526400D-3A9B-4FAD-9859-8D5F32CE81E7}"/>
                    </a:ext>
                  </a:extLst>
                </p:cNvPr>
                <p:cNvSpPr/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526400D-3A9B-4FAD-9859-8D5F32CE8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7DB92F4-B204-419F-934D-0090E4906E7D}"/>
                </a:ext>
              </a:extLst>
            </p:cNvPr>
            <p:cNvCxnSpPr>
              <a:cxnSpLocks/>
              <a:stCxn id="7" idx="6"/>
              <a:endCxn id="6" idx="6"/>
            </p:cNvCxnSpPr>
            <p:nvPr/>
          </p:nvCxnSpPr>
          <p:spPr>
            <a:xfrm>
              <a:off x="7669659" y="4661432"/>
              <a:ext cx="474499" cy="32840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469F5673-1365-4F73-940C-87B4109A03B8}"/>
                    </a:ext>
                  </a:extLst>
                </p:cNvPr>
                <p:cNvSpPr txBox="1"/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9F5673-1365-4F73-940C-87B4109A0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blipFill>
                  <a:blip r:embed="rId7"/>
                  <a:stretch>
                    <a:fillRect t="-11111" r="-433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F1252CC-9D39-4682-B3F7-A40909029062}"/>
                </a:ext>
              </a:extLst>
            </p:cNvPr>
            <p:cNvSpPr/>
            <p:nvPr/>
          </p:nvSpPr>
          <p:spPr>
            <a:xfrm rot="16200000">
              <a:off x="5837626" y="4020904"/>
              <a:ext cx="2390943" cy="1321792"/>
            </a:xfrm>
            <a:prstGeom prst="ellipse">
              <a:avLst/>
            </a:prstGeom>
            <a:solidFill>
              <a:srgbClr val="9900CC">
                <a:alpha val="14902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7E6EDC85-A3D1-46EE-8BF6-A3170AFCEF61}"/>
                    </a:ext>
                  </a:extLst>
                </p:cNvPr>
                <p:cNvSpPr txBox="1"/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E6EDC85-A3D1-46EE-8BF6-A3170AFCE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0125417-6C0B-4EF9-832A-0B21CC668A4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522" y="3630964"/>
              <a:ext cx="738195" cy="14060"/>
            </a:xfrm>
            <a:prstGeom prst="line">
              <a:avLst/>
            </a:prstGeom>
            <a:ln w="19050">
              <a:solidFill>
                <a:srgbClr val="7030A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6821CFE7-5305-4238-BEEC-7EFAD5B3E3FE}"/>
                    </a:ext>
                  </a:extLst>
                </p:cNvPr>
                <p:cNvSpPr txBox="1"/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21CFE7-5305-4238-BEEC-7EFAD5B3E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Arrow: Up 32">
            <a:extLst>
              <a:ext uri="{FF2B5EF4-FFF2-40B4-BE49-F238E27FC236}">
                <a16:creationId xmlns="" xmlns:a16="http://schemas.microsoft.com/office/drawing/2014/main" id="{FDFAADEC-A258-4FD9-88DA-212805CFECDB}"/>
              </a:ext>
            </a:extLst>
          </p:cNvPr>
          <p:cNvSpPr/>
          <p:nvPr/>
        </p:nvSpPr>
        <p:spPr>
          <a:xfrm rot="6275189">
            <a:off x="5481984" y="3914453"/>
            <a:ext cx="360041" cy="149783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5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3670BD0-AC61-4881-9BE4-D6250ADA4154}"/>
              </a:ext>
            </a:extLst>
          </p:cNvPr>
          <p:cNvGrpSpPr/>
          <p:nvPr/>
        </p:nvGrpSpPr>
        <p:grpSpPr>
          <a:xfrm>
            <a:off x="5364088" y="3068960"/>
            <a:ext cx="3528392" cy="3528392"/>
            <a:chOff x="5148064" y="2780928"/>
            <a:chExt cx="3528392" cy="352839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6026FB4-47C7-4275-A796-006CDB21F082}"/>
                </a:ext>
              </a:extLst>
            </p:cNvPr>
            <p:cNvSpPr/>
            <p:nvPr/>
          </p:nvSpPr>
          <p:spPr>
            <a:xfrm>
              <a:off x="5364088" y="2872558"/>
              <a:ext cx="3312368" cy="343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7F7FC57-B61D-408D-AF76-16B2E2D3AD84}"/>
                </a:ext>
              </a:extLst>
            </p:cNvPr>
            <p:cNvSpPr txBox="1"/>
            <p:nvPr/>
          </p:nvSpPr>
          <p:spPr>
            <a:xfrm>
              <a:off x="5148064" y="2780928"/>
              <a:ext cx="420210" cy="555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A9DB33F-106D-4802-8888-1ABCBBDEB36C}"/>
                </a:ext>
              </a:extLst>
            </p:cNvPr>
            <p:cNvSpPr/>
            <p:nvPr/>
          </p:nvSpPr>
          <p:spPr>
            <a:xfrm rot="16200000">
              <a:off x="5434170" y="3307806"/>
              <a:ext cx="3099114" cy="266320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B0C3F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F391EAA-9D7F-4D8B-BCC4-B678481F9F2B}"/>
                </a:ext>
              </a:extLst>
            </p:cNvPr>
            <p:cNvSpPr/>
            <p:nvPr/>
          </p:nvSpPr>
          <p:spPr>
            <a:xfrm>
              <a:off x="5796136" y="3871312"/>
              <a:ext cx="2348022" cy="16459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C526400D-3A9B-4FAD-9859-8D5F32CE81E7}"/>
                    </a:ext>
                  </a:extLst>
                </p:cNvPr>
                <p:cNvSpPr/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526400D-3A9B-4FAD-9859-8D5F32CE8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7DB92F4-B204-419F-934D-0090E4906E7D}"/>
                </a:ext>
              </a:extLst>
            </p:cNvPr>
            <p:cNvCxnSpPr>
              <a:cxnSpLocks/>
              <a:stCxn id="7" idx="6"/>
              <a:endCxn id="6" idx="6"/>
            </p:cNvCxnSpPr>
            <p:nvPr/>
          </p:nvCxnSpPr>
          <p:spPr>
            <a:xfrm>
              <a:off x="7669659" y="4661432"/>
              <a:ext cx="474499" cy="32840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469F5673-1365-4F73-940C-87B4109A03B8}"/>
                    </a:ext>
                  </a:extLst>
                </p:cNvPr>
                <p:cNvSpPr txBox="1"/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9F5673-1365-4F73-940C-87B4109A0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blipFill>
                  <a:blip r:embed="rId7"/>
                  <a:stretch>
                    <a:fillRect t="-11111" r="-433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F1252CC-9D39-4682-B3F7-A40909029062}"/>
                </a:ext>
              </a:extLst>
            </p:cNvPr>
            <p:cNvSpPr/>
            <p:nvPr/>
          </p:nvSpPr>
          <p:spPr>
            <a:xfrm rot="16200000">
              <a:off x="5837626" y="4020904"/>
              <a:ext cx="2390943" cy="1321792"/>
            </a:xfrm>
            <a:prstGeom prst="ellipse">
              <a:avLst/>
            </a:prstGeom>
            <a:solidFill>
              <a:srgbClr val="9900CC">
                <a:alpha val="14902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7E6EDC85-A3D1-46EE-8BF6-A3170AFCEF61}"/>
                    </a:ext>
                  </a:extLst>
                </p:cNvPr>
                <p:cNvSpPr txBox="1"/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E6EDC85-A3D1-46EE-8BF6-A3170AFCE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0125417-6C0B-4EF9-832A-0B21CC668A4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522" y="3630964"/>
              <a:ext cx="738195" cy="14060"/>
            </a:xfrm>
            <a:prstGeom prst="line">
              <a:avLst/>
            </a:prstGeom>
            <a:ln w="19050">
              <a:solidFill>
                <a:srgbClr val="7030A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6821CFE7-5305-4238-BEEC-7EFAD5B3E3FE}"/>
                    </a:ext>
                  </a:extLst>
                </p:cNvPr>
                <p:cNvSpPr txBox="1"/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21CFE7-5305-4238-BEEC-7EFAD5B3E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Arrow: Up 32">
            <a:extLst>
              <a:ext uri="{FF2B5EF4-FFF2-40B4-BE49-F238E27FC236}">
                <a16:creationId xmlns="" xmlns:a16="http://schemas.microsoft.com/office/drawing/2014/main" id="{FDFAADEC-A258-4FD9-88DA-212805CFECDB}"/>
              </a:ext>
            </a:extLst>
          </p:cNvPr>
          <p:cNvSpPr/>
          <p:nvPr/>
        </p:nvSpPr>
        <p:spPr>
          <a:xfrm rot="6275189">
            <a:off x="5481984" y="3914453"/>
            <a:ext cx="360041" cy="149783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Arrow: Up 33">
            <a:extLst>
              <a:ext uri="{FF2B5EF4-FFF2-40B4-BE49-F238E27FC236}">
                <a16:creationId xmlns="" xmlns:a16="http://schemas.microsoft.com/office/drawing/2014/main" id="{02A177DB-FC23-437D-8C2A-1BA917F433BE}"/>
              </a:ext>
            </a:extLst>
          </p:cNvPr>
          <p:cNvSpPr/>
          <p:nvPr/>
        </p:nvSpPr>
        <p:spPr>
          <a:xfrm rot="6301153">
            <a:off x="4627220" y="4359151"/>
            <a:ext cx="388959" cy="2097650"/>
          </a:xfrm>
          <a:prstGeom prst="upArrow">
            <a:avLst/>
          </a:prstGeom>
          <a:solidFill>
            <a:schemeClr val="accent4">
              <a:lumMod val="20000"/>
              <a:lumOff val="80000"/>
              <a:alpha val="14902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we study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Testing </a:t>
                </a:r>
                <a:r>
                  <a:rPr lang="en-US" dirty="0">
                    <a:solidFill>
                      <a:srgbClr val="FF0000"/>
                    </a:solidFill>
                  </a:rPr>
                  <a:t>(tolerantly)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44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3670BD0-AC61-4881-9BE4-D6250ADA4154}"/>
              </a:ext>
            </a:extLst>
          </p:cNvPr>
          <p:cNvGrpSpPr/>
          <p:nvPr/>
        </p:nvGrpSpPr>
        <p:grpSpPr>
          <a:xfrm>
            <a:off x="5364088" y="3068960"/>
            <a:ext cx="3528392" cy="3528392"/>
            <a:chOff x="5148064" y="2780928"/>
            <a:chExt cx="3528392" cy="3528392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6026FB4-47C7-4275-A796-006CDB21F082}"/>
                </a:ext>
              </a:extLst>
            </p:cNvPr>
            <p:cNvSpPr/>
            <p:nvPr/>
          </p:nvSpPr>
          <p:spPr>
            <a:xfrm>
              <a:off x="5364088" y="2872558"/>
              <a:ext cx="3312368" cy="343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7F7FC57-B61D-408D-AF76-16B2E2D3AD84}"/>
                </a:ext>
              </a:extLst>
            </p:cNvPr>
            <p:cNvSpPr txBox="1"/>
            <p:nvPr/>
          </p:nvSpPr>
          <p:spPr>
            <a:xfrm>
              <a:off x="5148064" y="2780928"/>
              <a:ext cx="420210" cy="555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0A9DB33F-106D-4802-8888-1ABCBBDEB36C}"/>
                </a:ext>
              </a:extLst>
            </p:cNvPr>
            <p:cNvSpPr/>
            <p:nvPr/>
          </p:nvSpPr>
          <p:spPr>
            <a:xfrm rot="16200000">
              <a:off x="5434170" y="3307806"/>
              <a:ext cx="3099114" cy="266320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B0C3F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6F391EAA-9D7F-4D8B-BCC4-B678481F9F2B}"/>
                </a:ext>
              </a:extLst>
            </p:cNvPr>
            <p:cNvSpPr/>
            <p:nvPr/>
          </p:nvSpPr>
          <p:spPr>
            <a:xfrm>
              <a:off x="5796136" y="3871312"/>
              <a:ext cx="2348022" cy="16459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C526400D-3A9B-4FAD-9859-8D5F32CE81E7}"/>
                    </a:ext>
                  </a:extLst>
                </p:cNvPr>
                <p:cNvSpPr/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526400D-3A9B-4FAD-9859-8D5F32CE8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931" y="3972670"/>
                  <a:ext cx="1260728" cy="137752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77DB92F4-B204-419F-934D-0090E4906E7D}"/>
                </a:ext>
              </a:extLst>
            </p:cNvPr>
            <p:cNvCxnSpPr>
              <a:cxnSpLocks/>
              <a:stCxn id="7" idx="6"/>
              <a:endCxn id="6" idx="6"/>
            </p:cNvCxnSpPr>
            <p:nvPr/>
          </p:nvCxnSpPr>
          <p:spPr>
            <a:xfrm>
              <a:off x="7669659" y="4661432"/>
              <a:ext cx="474499" cy="32840"/>
            </a:xfrm>
            <a:prstGeom prst="line">
              <a:avLst/>
            </a:prstGeom>
            <a:ln w="1905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469F5673-1365-4F73-940C-87B4109A03B8}"/>
                    </a:ext>
                  </a:extLst>
                </p:cNvPr>
                <p:cNvSpPr txBox="1"/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9F5673-1365-4F73-940C-87B4109A0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8448" y="4509120"/>
                  <a:ext cx="179235" cy="110872"/>
                </a:xfrm>
                <a:prstGeom prst="rect">
                  <a:avLst/>
                </a:prstGeom>
                <a:blipFill>
                  <a:blip r:embed="rId5"/>
                  <a:stretch>
                    <a:fillRect t="-11111" r="-433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F1252CC-9D39-4682-B3F7-A40909029062}"/>
                </a:ext>
              </a:extLst>
            </p:cNvPr>
            <p:cNvSpPr/>
            <p:nvPr/>
          </p:nvSpPr>
          <p:spPr>
            <a:xfrm rot="16200000">
              <a:off x="5837626" y="4020904"/>
              <a:ext cx="2390943" cy="1321792"/>
            </a:xfrm>
            <a:prstGeom prst="ellipse">
              <a:avLst/>
            </a:prstGeom>
            <a:solidFill>
              <a:srgbClr val="9900CC">
                <a:alpha val="14902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7E6EDC85-A3D1-46EE-8BF6-A3170AFCEF61}"/>
                    </a:ext>
                  </a:extLst>
                </p:cNvPr>
                <p:cNvSpPr txBox="1"/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E6EDC85-A3D1-46EE-8BF6-A3170AFCE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1280" y="3453276"/>
                  <a:ext cx="1583088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0125417-6C0B-4EF9-832A-0B21CC668A4D}"/>
                </a:ext>
              </a:extLst>
            </p:cNvPr>
            <p:cNvCxnSpPr>
              <a:cxnSpLocks/>
            </p:cNvCxnSpPr>
            <p:nvPr/>
          </p:nvCxnSpPr>
          <p:spPr>
            <a:xfrm>
              <a:off x="5944522" y="3630964"/>
              <a:ext cx="738195" cy="14060"/>
            </a:xfrm>
            <a:prstGeom prst="line">
              <a:avLst/>
            </a:prstGeom>
            <a:ln w="19050">
              <a:solidFill>
                <a:srgbClr val="7030A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6821CFE7-5305-4238-BEEC-7EFAD5B3E3FE}"/>
                    </a:ext>
                  </a:extLst>
                </p:cNvPr>
                <p:cNvSpPr txBox="1"/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821CFE7-5305-4238-BEEC-7EFAD5B3E3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0512" y="3390136"/>
                  <a:ext cx="881728" cy="240828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Arrow: Up 32">
            <a:extLst>
              <a:ext uri="{FF2B5EF4-FFF2-40B4-BE49-F238E27FC236}">
                <a16:creationId xmlns="" xmlns:a16="http://schemas.microsoft.com/office/drawing/2014/main" id="{FDFAADEC-A258-4FD9-88DA-212805CFECDB}"/>
              </a:ext>
            </a:extLst>
          </p:cNvPr>
          <p:cNvSpPr/>
          <p:nvPr/>
        </p:nvSpPr>
        <p:spPr>
          <a:xfrm rot="6275189">
            <a:off x="5481984" y="3914453"/>
            <a:ext cx="360041" cy="149783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0C8C7555-A1B4-4373-B7F1-44312077500A}"/>
                  </a:ext>
                </a:extLst>
              </p:cNvPr>
              <p:cNvSpPr/>
              <p:nvPr/>
            </p:nvSpPr>
            <p:spPr>
              <a:xfrm>
                <a:off x="683568" y="5733256"/>
                <a:ext cx="828092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3</a:t>
                </a:r>
                <a:r>
                  <a:rPr lang="en-US" baseline="0" dirty="0">
                    <a:solidFill>
                      <a:schemeClr val="tx1"/>
                    </a:solidFill>
                  </a:rPr>
                  <a:t> could be replaced by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</a:t>
                </a:r>
                <a:r>
                  <a:rPr lang="en-US" baseline="0" dirty="0">
                    <a:solidFill>
                      <a:schemeClr val="tx1"/>
                    </a:solidFill>
                  </a:rPr>
                  <a:t> any </a:t>
                </a:r>
                <a:endParaRPr lang="en-US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at a multiplicative cost of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8C7555-A1B4-4373-B7F1-44312077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8280920" cy="923330"/>
              </a:xfrm>
              <a:prstGeom prst="rect">
                <a:avLst/>
              </a:prstGeom>
              <a:blipFill>
                <a:blip r:embed="rId8"/>
                <a:stretch>
                  <a:fillRect l="-589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Up 33">
            <a:extLst>
              <a:ext uri="{FF2B5EF4-FFF2-40B4-BE49-F238E27FC236}">
                <a16:creationId xmlns="" xmlns:a16="http://schemas.microsoft.com/office/drawing/2014/main" id="{02A177DB-FC23-437D-8C2A-1BA917F433BE}"/>
              </a:ext>
            </a:extLst>
          </p:cNvPr>
          <p:cNvSpPr/>
          <p:nvPr/>
        </p:nvSpPr>
        <p:spPr>
          <a:xfrm rot="6301153">
            <a:off x="4627220" y="4359151"/>
            <a:ext cx="388959" cy="2097650"/>
          </a:xfrm>
          <a:prstGeom prst="upArrow">
            <a:avLst/>
          </a:prstGeom>
          <a:solidFill>
            <a:schemeClr val="accent4">
              <a:lumMod val="20000"/>
              <a:lumOff val="80000"/>
              <a:alpha val="14902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dirty="0" smtClean="0"/>
                  <a:t>algorithm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 </a:t>
                </a:r>
                <a:r>
                  <a:rPr lang="en-US" dirty="0" smtClean="0"/>
                  <a:t>for </a:t>
                </a:r>
                <a:r>
                  <a:rPr lang="en-US" dirty="0"/>
                  <a:t>graphs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 adaptation for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Will provide a </a:t>
                </a:r>
                <a:r>
                  <a:rPr lang="en-US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dirty="0">
                    <a:solidFill>
                      <a:schemeClr val="tx1"/>
                    </a:solidFill>
                  </a:rPr>
                  <a:t>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From poly-time to </a:t>
                </a:r>
                <a:r>
                  <a:rPr lang="en-US" dirty="0" smtClean="0"/>
                  <a:t>sublinear</a:t>
                </a:r>
              </a:p>
              <a:p>
                <a:r>
                  <a:rPr lang="en-US" dirty="0" smtClean="0"/>
                  <a:t>A lower bound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Arboricity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Include: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ounded-degree</a:t>
            </a:r>
            <a:r>
              <a:rPr lang="en-US" dirty="0" smtClean="0"/>
              <a:t> </a:t>
            </a:r>
            <a:r>
              <a:rPr lang="en-US" dirty="0"/>
              <a:t>graphs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ll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minor-closed </a:t>
            </a:r>
            <a:r>
              <a:rPr lang="en-US" dirty="0"/>
              <a:t>graph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classes (e.g. planar graphs, graphs with bounded tree-width)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Preferential attachment graphs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More efficient </a:t>
            </a:r>
            <a:r>
              <a:rPr lang="en-US" dirty="0">
                <a:solidFill>
                  <a:srgbClr val="FF0000"/>
                </a:solidFill>
              </a:rPr>
              <a:t>algorithms </a:t>
            </a:r>
            <a:r>
              <a:rPr lang="en-US" dirty="0"/>
              <a:t>and/or </a:t>
            </a:r>
            <a:r>
              <a:rPr lang="en-US" dirty="0">
                <a:solidFill>
                  <a:srgbClr val="FF0000"/>
                </a:solidFill>
              </a:rPr>
              <a:t>better approximation ratios </a:t>
            </a:r>
            <a:r>
              <a:rPr lang="en-US" dirty="0"/>
              <a:t>for many problems</a:t>
            </a:r>
          </a:p>
          <a:p>
            <a:pPr lvl="1"/>
            <a:r>
              <a:rPr lang="en-US" dirty="0"/>
              <a:t>Subgraph listing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[Chiba </a:t>
            </a:r>
            <a:r>
              <a:rPr lang="en-US" sz="21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pPr lvl="1"/>
            <a:r>
              <a:rPr lang="en-US" dirty="0"/>
              <a:t>Dominating set and other domination problems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100" dirty="0" err="1">
                <a:solidFill>
                  <a:schemeClr val="bg1">
                    <a:lumMod val="50000"/>
                  </a:schemeClr>
                </a:solidFill>
              </a:rPr>
              <a:t>Gollovach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bg1">
                    <a:lumMod val="50000"/>
                  </a:schemeClr>
                </a:solidFill>
              </a:rPr>
              <a:t>Villanger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 08; Bansal, </a:t>
            </a:r>
            <a:r>
              <a:rPr lang="en-US" sz="2100" dirty="0" err="1">
                <a:solidFill>
                  <a:schemeClr val="bg1">
                    <a:lumMod val="50000"/>
                  </a:schemeClr>
                </a:solidFill>
              </a:rPr>
              <a:t>Umboh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 17]</a:t>
            </a:r>
          </a:p>
          <a:p>
            <a:pPr lvl="1"/>
            <a:r>
              <a:rPr lang="en-US" dirty="0"/>
              <a:t>Some NP-hard problems become Fixed-Parameter-Tractable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[Alon Gutner 09;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Eppstein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Loffler,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Strash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10]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Revisiting the peeling algorithm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 txBox="1">
                <a:spLocks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b="1" u="sng" dirty="0" smtClean="0"/>
                  <a:t>,</a:t>
                </a:r>
                <a:r>
                  <a:rPr lang="en-US" sz="1800" b="1" u="sng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sym typeface="Symbol"/>
                      </a:rPr>
                      <m:t>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0070C0"/>
                    </a:solidFill>
                  </a:rPr>
                  <a:t>))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/>
                  <a:t>Direct outwards 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Remove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2908920"/>
              </a:xfrm>
              <a:prstGeom prst="rect">
                <a:avLst/>
              </a:prstGeom>
              <a:blipFill rotWithShape="1">
                <a:blip r:embed="rId3"/>
                <a:stretch>
                  <a:fillRect l="-597" t="-835" b="-8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direct</a:t>
                </a:r>
                <a:r>
                  <a:rPr 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US" sz="1600" dirty="0"/>
                  <a:t>all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𝑠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edges outwards,</a:t>
                </a:r>
              </a:p>
              <a:p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don’t </a:t>
                </a:r>
                <a:r>
                  <a:rPr lang="en-US" sz="1600" b="1" dirty="0">
                    <a:solidFill>
                      <a:srgbClr val="7030A0"/>
                    </a:solidFill>
                  </a:rPr>
                  <a:t>do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>anything</a:t>
                </a:r>
              </a:p>
              <a:p>
                <a:r>
                  <a:rPr lang="en-US" sz="1600" dirty="0"/>
                  <a:t>O.w., if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𝒗</m:t>
                    </m:r>
                    <m:r>
                      <a:rPr lang="en-US" sz="16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7030A0"/>
                  </a:solidFill>
                </a:endParaRPr>
              </a:p>
              <a:p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745374"/>
                <a:ext cx="5184576" cy="1043666"/>
              </a:xfrm>
              <a:prstGeom prst="rect">
                <a:avLst/>
              </a:prstGeom>
              <a:blipFill rotWithShape="1">
                <a:blip r:embed="rId4"/>
                <a:stretch>
                  <a:fillRect l="-469" t="-22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lower bound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40024" y="1772816"/>
            <a:ext cx="2781654" cy="1555156"/>
            <a:chOff x="5886152" y="2636912"/>
            <a:chExt cx="2070224" cy="1267124"/>
          </a:xfrm>
        </p:grpSpPr>
        <p:sp>
          <p:nvSpPr>
            <p:cNvPr id="26" name="Oval 25"/>
            <p:cNvSpPr/>
            <p:nvPr/>
          </p:nvSpPr>
          <p:spPr>
            <a:xfrm>
              <a:off x="6462265" y="372053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667449" y="342671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940152" y="3499011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883921" y="337271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500390" y="314802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886152" y="304002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172363" y="3257506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96248" y="263691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444232" y="2932025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82754" y="274836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426720" y="3796036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631904" y="3502224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904607" y="357451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848376" y="3448224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464845" y="3223531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850607" y="3115531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136818" y="333301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60703" y="271241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408687" y="3007531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47209" y="2823866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770895" y="4040124"/>
            <a:ext cx="2014277" cy="1693131"/>
            <a:chOff x="1187624" y="4754164"/>
            <a:chExt cx="1369057" cy="1191618"/>
          </a:xfrm>
        </p:grpSpPr>
        <p:sp>
          <p:nvSpPr>
            <p:cNvPr id="47" name="Oval 46"/>
            <p:cNvSpPr/>
            <p:nvPr/>
          </p:nvSpPr>
          <p:spPr>
            <a:xfrm>
              <a:off x="1763737" y="583778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968921" y="554397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241624" y="561626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85393" y="5489970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01862" y="526527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187624" y="515727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73835" y="537475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997720" y="4754164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745704" y="5049277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484226" y="4865612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206079" y="5691769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152079" y="5232783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438290" y="5450264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448681" y="4941118"/>
              <a:ext cx="108000" cy="10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/>
          <p:cNvSpPr/>
          <p:nvPr/>
        </p:nvSpPr>
        <p:spPr>
          <a:xfrm>
            <a:off x="1675680" y="4238106"/>
            <a:ext cx="158899" cy="15345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317832" y="4537376"/>
            <a:ext cx="158899" cy="15345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425832" y="5023409"/>
            <a:ext cx="158899" cy="15345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044287" y="4519453"/>
            <a:ext cx="158899" cy="15345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936287" y="5023409"/>
            <a:ext cx="158899" cy="15345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7" idx="3"/>
            <a:endCxn id="69" idx="7"/>
          </p:cNvCxnSpPr>
          <p:nvPr/>
        </p:nvCxnSpPr>
        <p:spPr>
          <a:xfrm flipH="1">
            <a:off x="1561461" y="4369087"/>
            <a:ext cx="137489" cy="676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2"/>
            <a:endCxn id="68" idx="6"/>
          </p:cNvCxnSpPr>
          <p:nvPr/>
        </p:nvCxnSpPr>
        <p:spPr>
          <a:xfrm flipH="1">
            <a:off x="1476731" y="4596180"/>
            <a:ext cx="567556" cy="17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7" idx="3"/>
            <a:endCxn id="68" idx="7"/>
          </p:cNvCxnSpPr>
          <p:nvPr/>
        </p:nvCxnSpPr>
        <p:spPr>
          <a:xfrm flipH="1">
            <a:off x="1453461" y="4369087"/>
            <a:ext cx="245489" cy="190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8" idx="5"/>
            <a:endCxn id="69" idx="0"/>
          </p:cNvCxnSpPr>
          <p:nvPr/>
        </p:nvCxnSpPr>
        <p:spPr>
          <a:xfrm>
            <a:off x="1453461" y="4668357"/>
            <a:ext cx="51821" cy="355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71" idx="1"/>
          </p:cNvCxnSpPr>
          <p:nvPr/>
        </p:nvCxnSpPr>
        <p:spPr>
          <a:xfrm>
            <a:off x="1767865" y="4332340"/>
            <a:ext cx="191692" cy="713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7" idx="5"/>
            <a:endCxn id="70" idx="1"/>
          </p:cNvCxnSpPr>
          <p:nvPr/>
        </p:nvCxnSpPr>
        <p:spPr>
          <a:xfrm>
            <a:off x="1811309" y="4369087"/>
            <a:ext cx="256248" cy="172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0" idx="4"/>
            <a:endCxn id="71" idx="7"/>
          </p:cNvCxnSpPr>
          <p:nvPr/>
        </p:nvCxnSpPr>
        <p:spPr>
          <a:xfrm flipH="1">
            <a:off x="2071916" y="4672907"/>
            <a:ext cx="51821" cy="37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9" idx="6"/>
            <a:endCxn id="71" idx="2"/>
          </p:cNvCxnSpPr>
          <p:nvPr/>
        </p:nvCxnSpPr>
        <p:spPr>
          <a:xfrm>
            <a:off x="1584731" y="5100136"/>
            <a:ext cx="35155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8" idx="6"/>
            <a:endCxn id="71" idx="1"/>
          </p:cNvCxnSpPr>
          <p:nvPr/>
        </p:nvCxnSpPr>
        <p:spPr>
          <a:xfrm>
            <a:off x="1476731" y="4614103"/>
            <a:ext cx="482826" cy="431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9" idx="7"/>
            <a:endCxn id="70" idx="2"/>
          </p:cNvCxnSpPr>
          <p:nvPr/>
        </p:nvCxnSpPr>
        <p:spPr>
          <a:xfrm flipV="1">
            <a:off x="1561461" y="4596180"/>
            <a:ext cx="482826" cy="449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ight Brace 99"/>
          <p:cNvSpPr/>
          <p:nvPr/>
        </p:nvSpPr>
        <p:spPr>
          <a:xfrm rot="10800000">
            <a:off x="827584" y="4166300"/>
            <a:ext cx="423778" cy="152668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-612576" y="4683214"/>
                <a:ext cx="211889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4683214"/>
                <a:ext cx="2118890" cy="40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Arrow Callout 2"/>
          <p:cNvSpPr/>
          <p:nvPr/>
        </p:nvSpPr>
        <p:spPr>
          <a:xfrm rot="535727">
            <a:off x="2102091" y="4827644"/>
            <a:ext cx="5366163" cy="1500333"/>
          </a:xfrm>
          <a:prstGeom prst="leftArrowCallout">
            <a:avLst>
              <a:gd name="adj1" fmla="val 4684"/>
              <a:gd name="adj2" fmla="val 13573"/>
              <a:gd name="adj3" fmla="val 25000"/>
              <a:gd name="adj4" fmla="val 39103"/>
            </a:avLst>
          </a:prstGeom>
          <a:solidFill>
            <a:srgbClr val="E9E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 rot="554004">
                <a:off x="5511001" y="5304046"/>
                <a:ext cx="1830442" cy="1081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queries are required to hit the clique</a:t>
                </a:r>
                <a:endParaRPr lang="en-US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4004">
                <a:off x="5511001" y="5304046"/>
                <a:ext cx="1830442" cy="1081450"/>
              </a:xfrm>
              <a:prstGeom prst="rect">
                <a:avLst/>
              </a:prstGeom>
              <a:blipFill rotWithShape="1">
                <a:blip r:embed="rId3"/>
                <a:stretch>
                  <a:fillRect l="-3067"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24040" y="3503551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𝑣𝑠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40" y="3503551"/>
                <a:ext cx="165618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8104" y="2042147"/>
                <a:ext cx="1368152" cy="5169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042147"/>
                <a:ext cx="1368152" cy="5169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508104" y="4178658"/>
                <a:ext cx="1368152" cy="5169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178658"/>
                <a:ext cx="1368152" cy="5169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future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Local computation </a:t>
            </a:r>
            <a:r>
              <a:rPr lang="en-US" dirty="0"/>
              <a:t>a</a:t>
            </a:r>
            <a:r>
              <a:rPr lang="en-US" dirty="0" smtClean="0"/>
              <a:t>lgorithm?</a:t>
            </a:r>
          </a:p>
          <a:p>
            <a:pPr lvl="1"/>
            <a:r>
              <a:rPr lang="en-US" dirty="0"/>
              <a:t>compute </a:t>
            </a:r>
            <a:r>
              <a:rPr lang="en-US" dirty="0" smtClean="0"/>
              <a:t>a single query by </a:t>
            </a:r>
            <a:r>
              <a:rPr lang="en-US" dirty="0"/>
              <a:t>examining only a small (sublinear) portion of the input</a:t>
            </a:r>
            <a:endParaRPr lang="en-US" dirty="0" smtClean="0"/>
          </a:p>
          <a:p>
            <a:r>
              <a:rPr lang="en-US" dirty="0" smtClean="0"/>
              <a:t>Improved bounds for property testing?</a:t>
            </a:r>
          </a:p>
          <a:p>
            <a:r>
              <a:rPr lang="en-US" dirty="0" smtClean="0"/>
              <a:t>Distributed property testing?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problem we study</a:t>
            </a:r>
            <a:r>
              <a:rPr lang="en-US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Testing </a:t>
                </a:r>
                <a:r>
                  <a:rPr lang="en-US" dirty="0">
                    <a:solidFill>
                      <a:srgbClr val="000000"/>
                    </a:solidFill>
                  </a:rPr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tolerantly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Parnas,R,Rubinfeld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whether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FF0000"/>
                    </a:solidFill>
                  </a:rPr>
                  <a:t>bounded arboricity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enote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- the family of graphs with arboricity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Algorithm should (with high constant probability)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Accept</a:t>
                </a:r>
                <a:r>
                  <a:rPr lang="en-US" b="1" dirty="0">
                    <a:solidFill>
                      <a:srgbClr val="FF0000"/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Reject: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645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19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</p:spTree>
    <p:extLst>
      <p:ext uri="{BB962C8B-B14F-4D97-AF65-F5344CB8AC3E}">
        <p14:creationId xmlns:p14="http://schemas.microsoft.com/office/powerpoint/2010/main" val="24460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Arboricity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17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5" y="1600200"/>
            <a:ext cx="7703771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sparse-graphs </a:t>
            </a:r>
            <a:r>
              <a:rPr lang="en-US" dirty="0" smtClean="0"/>
              <a:t>model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Parnas,R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 smtClean="0"/>
              <a:t>: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3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0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30263" y="3258560"/>
            <a:ext cx="523486" cy="511073"/>
            <a:chOff x="6568794" y="3414770"/>
            <a:chExt cx="523486" cy="511073"/>
          </a:xfrm>
        </p:grpSpPr>
        <p:sp>
          <p:nvSpPr>
            <p:cNvPr id="4" name="Oval 3"/>
            <p:cNvSpPr/>
            <p:nvPr/>
          </p:nvSpPr>
          <p:spPr>
            <a:xfrm>
              <a:off x="6902545" y="3736108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76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30263" y="3258560"/>
            <a:ext cx="523486" cy="511073"/>
            <a:chOff x="6568794" y="3414770"/>
            <a:chExt cx="523486" cy="511073"/>
          </a:xfrm>
        </p:grpSpPr>
        <p:sp>
          <p:nvSpPr>
            <p:cNvPr id="4" name="Oval 3"/>
            <p:cNvSpPr/>
            <p:nvPr/>
          </p:nvSpPr>
          <p:spPr>
            <a:xfrm>
              <a:off x="6902545" y="3736108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03974" y="3933056"/>
                <a:ext cx="1008112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 ?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74" y="3933056"/>
                <a:ext cx="1008112" cy="396519"/>
              </a:xfrm>
              <a:prstGeom prst="rect">
                <a:avLst/>
              </a:prstGeom>
              <a:blipFill rotWithShape="1"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5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30263" y="3258560"/>
            <a:ext cx="523486" cy="511073"/>
            <a:chOff x="6568794" y="3414770"/>
            <a:chExt cx="523486" cy="511073"/>
          </a:xfrm>
        </p:grpSpPr>
        <p:sp>
          <p:nvSpPr>
            <p:cNvPr id="4" name="Oval 3"/>
            <p:cNvSpPr/>
            <p:nvPr/>
          </p:nvSpPr>
          <p:spPr>
            <a:xfrm>
              <a:off x="6902545" y="3736108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3974" y="3933056"/>
                <a:ext cx="1008112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74" y="3933056"/>
                <a:ext cx="1008112" cy="396519"/>
              </a:xfrm>
              <a:prstGeom prst="rect">
                <a:avLst/>
              </a:prstGeom>
              <a:blipFill rotWithShape="1">
                <a:blip r:embed="rId1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Neighbor queries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03974" y="3258560"/>
            <a:ext cx="1008112" cy="1071015"/>
            <a:chOff x="6542505" y="3414770"/>
            <a:chExt cx="1008112" cy="1071015"/>
          </a:xfrm>
        </p:grpSpPr>
        <p:sp>
          <p:nvSpPr>
            <p:cNvPr id="4" name="Oval 3"/>
            <p:cNvSpPr/>
            <p:nvPr/>
          </p:nvSpPr>
          <p:spPr>
            <a:xfrm>
              <a:off x="6902545" y="3736108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542505" y="4089266"/>
                  <a:ext cx="1008112" cy="39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505" y="4089266"/>
                  <a:ext cx="1008112" cy="39651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8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Neighbor queries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119595" cy="4495800"/>
              </a:xfrm>
              <a:blipFill rotWithShape="1">
                <a:blip r:embed="rId2"/>
                <a:stretch>
                  <a:fillRect l="-2092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03974" y="3258560"/>
            <a:ext cx="1008112" cy="1071015"/>
            <a:chOff x="6542505" y="3414770"/>
            <a:chExt cx="1008112" cy="1071015"/>
          </a:xfrm>
        </p:grpSpPr>
        <p:sp>
          <p:nvSpPr>
            <p:cNvPr id="4" name="Oval 3"/>
            <p:cNvSpPr/>
            <p:nvPr/>
          </p:nvSpPr>
          <p:spPr>
            <a:xfrm>
              <a:off x="6902545" y="3736108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542505" y="4089266"/>
                  <a:ext cx="1008112" cy="39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505" y="4089266"/>
                  <a:ext cx="1008112" cy="39651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Straight Connector 7"/>
          <p:cNvCxnSpPr>
            <a:endCxn id="9" idx="2"/>
          </p:cNvCxnSpPr>
          <p:nvPr/>
        </p:nvCxnSpPr>
        <p:spPr>
          <a:xfrm flipV="1">
            <a:off x="7153749" y="3445695"/>
            <a:ext cx="1106409" cy="22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60158" y="3350827"/>
            <a:ext cx="189735" cy="189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13788" y="2993304"/>
                <a:ext cx="47776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788" y="2993304"/>
                <a:ext cx="477767" cy="391646"/>
              </a:xfrm>
              <a:prstGeom prst="rect">
                <a:avLst/>
              </a:prstGeom>
              <a:blipFill rotWithShape="1">
                <a:blip r:embed="rId1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68070" y="3321270"/>
                <a:ext cx="477767" cy="31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𝑛𝑑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0" y="3321270"/>
                <a:ext cx="477767" cy="31156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5" y="1600200"/>
                <a:ext cx="6855425" cy="3496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sparse-graphs </a:t>
                </a:r>
                <a:r>
                  <a:rPr lang="en-US" dirty="0" smtClean="0"/>
                  <a:t>model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Parnas,R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]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Vertices are labeled arbitrarily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..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Degree queries </a:t>
                </a:r>
                <a:r>
                  <a:rPr lang="en-US" dirty="0"/>
                  <a:t>on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err="1">
                    <a:solidFill>
                      <a:srgbClr val="0070C0"/>
                    </a:solidFill>
                  </a:rPr>
                  <a:t>th</a:t>
                </a:r>
                <a:r>
                  <a:rPr lang="en-US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vertex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Neighbor queries</a:t>
                </a: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No upper bound </a:t>
                </a:r>
                <a:r>
                  <a:rPr lang="en-US" sz="2800" dirty="0"/>
                  <a:t>on the maximal degree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5" y="1600200"/>
                <a:ext cx="6855425" cy="3496282"/>
              </a:xfrm>
              <a:blipFill rotWithShape="1">
                <a:blip r:embed="rId2"/>
                <a:stretch>
                  <a:fillRect l="-1867" t="-1745" b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630263" y="2993304"/>
            <a:ext cx="2061292" cy="776329"/>
            <a:chOff x="6568794" y="3149514"/>
            <a:chExt cx="2061292" cy="776329"/>
          </a:xfrm>
        </p:grpSpPr>
        <p:sp>
          <p:nvSpPr>
            <p:cNvPr id="4" name="Oval 3"/>
            <p:cNvSpPr/>
            <p:nvPr/>
          </p:nvSpPr>
          <p:spPr>
            <a:xfrm>
              <a:off x="6902545" y="3736108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794" y="3414770"/>
                  <a:ext cx="477767" cy="3742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>
              <a:stCxn id="4" idx="6"/>
              <a:endCxn id="9" idx="2"/>
            </p:cNvCxnSpPr>
            <p:nvPr/>
          </p:nvCxnSpPr>
          <p:spPr>
            <a:xfrm flipV="1">
              <a:off x="7092280" y="3601905"/>
              <a:ext cx="1106409" cy="229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198689" y="3507037"/>
              <a:ext cx="189735" cy="1897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152319" y="3149514"/>
                  <a:ext cx="477767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319" y="3149514"/>
                  <a:ext cx="477767" cy="391646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406601" y="3477480"/>
                  <a:ext cx="477767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𝑛𝑑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601" y="3477480"/>
                  <a:ext cx="477767" cy="31156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03974" y="3933056"/>
                <a:ext cx="1008112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74" y="3933056"/>
                <a:ext cx="1008112" cy="396519"/>
              </a:xfrm>
              <a:prstGeom prst="rect">
                <a:avLst/>
              </a:prstGeom>
              <a:blipFill rotWithShape="1">
                <a:blip r:embed="rId2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26659" y="5096482"/>
                <a:ext cx="8064896" cy="142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700"/>
                  </a:spcBef>
                  <a:buClr>
                    <a:srgbClr val="59B0B9"/>
                  </a:buClr>
                  <a:buSzPct val="60000"/>
                </a:pPr>
                <a:r>
                  <a:rPr lang="en-US" sz="2700" dirty="0">
                    <a:solidFill>
                      <a:srgbClr val="FF0000"/>
                    </a:solidFill>
                  </a:rPr>
                  <a:t>Distance</a:t>
                </a:r>
                <a:r>
                  <a:rPr lang="en-US" sz="2700" dirty="0">
                    <a:solidFill>
                      <a:prstClr val="black"/>
                    </a:solidFill>
                  </a:rPr>
                  <a:t> is with respect to </a:t>
                </a:r>
                <a14:m>
                  <m:oMath xmlns:m="http://schemas.openxmlformats.org/officeDocument/2006/math">
                    <m:r>
                      <a:rPr lang="en-US" sz="270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700" dirty="0">
                    <a:solidFill>
                      <a:srgbClr val="0070C0"/>
                    </a:solidFill>
                  </a:rPr>
                  <a:t>, </a:t>
                </a:r>
                <a:r>
                  <a:rPr lang="en-US" sz="2700" dirty="0">
                    <a:solidFill>
                      <a:prstClr val="black"/>
                    </a:solidFill>
                  </a:rPr>
                  <a:t>the number of </a:t>
                </a:r>
                <a:r>
                  <a:rPr lang="en-US" sz="2700" dirty="0">
                    <a:solidFill>
                      <a:prstClr val="black"/>
                    </a:solidFill>
                  </a:rPr>
                  <a:t>edges.</a:t>
                </a:r>
              </a:p>
              <a:p>
                <a:pPr lvl="0">
                  <a:spcBef>
                    <a:spcPts val="700"/>
                  </a:spcBef>
                  <a:buClr>
                    <a:srgbClr val="59B0B9"/>
                  </a:buClr>
                  <a:buSzPct val="60000"/>
                </a:pPr>
                <a:r>
                  <a:rPr lang="en-US" sz="2700" dirty="0">
                    <a:solidFill>
                      <a:prstClr val="black"/>
                    </a:solidFill>
                  </a:rPr>
                  <a:t>That is, graph is </a:t>
                </a:r>
                <a:r>
                  <a:rPr lang="en-US" sz="2700" dirty="0">
                    <a:solidFill>
                      <a:srgbClr val="0070C0"/>
                    </a:solidFill>
                    <a:sym typeface="Symbol"/>
                  </a:rPr>
                  <a:t></a:t>
                </a:r>
                <a:r>
                  <a:rPr lang="en-US" sz="2700" dirty="0">
                    <a:solidFill>
                      <a:prstClr val="black"/>
                    </a:solidFill>
                    <a:sym typeface="Symbol"/>
                  </a:rPr>
                  <a:t>-far from property if must add/remove more </a:t>
                </a:r>
                <a:r>
                  <a:rPr lang="en-US" sz="2700" dirty="0">
                    <a:solidFill>
                      <a:prstClr val="black"/>
                    </a:solidFill>
                    <a:sym typeface="Symbol"/>
                  </a:rPr>
                  <a:t>than </a:t>
                </a:r>
                <a:r>
                  <a:rPr lang="en-US" sz="2700" dirty="0">
                    <a:solidFill>
                      <a:srgbClr val="0070C0"/>
                    </a:solidFill>
                    <a:sym typeface="Symbol"/>
                  </a:rPr>
                  <a:t></a:t>
                </a:r>
                <a14:m>
                  <m:oMath xmlns:m="http://schemas.openxmlformats.org/officeDocument/2006/math">
                    <m:r>
                      <a:rPr lang="en-US" sz="270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700" dirty="0">
                    <a:solidFill>
                      <a:prstClr val="black"/>
                    </a:solidFill>
                  </a:rPr>
                  <a:t> edges to attain property</a:t>
                </a:r>
                <a:r>
                  <a:rPr lang="en-US" sz="2700" dirty="0" smtClean="0">
                    <a:solidFill>
                      <a:prstClr val="black"/>
                    </a:solidFill>
                  </a:rPr>
                  <a:t>.</a:t>
                </a:r>
                <a:endParaRPr lang="en-US" sz="27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59" y="5096482"/>
                <a:ext cx="8064896" cy="1428596"/>
              </a:xfrm>
              <a:prstGeom prst="rect">
                <a:avLst/>
              </a:prstGeom>
              <a:blipFill rotWithShape="1">
                <a:blip r:embed="rId22"/>
                <a:stretch>
                  <a:fillRect l="-1436" t="-3419" r="-756" b="-1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1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514116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A two-sided error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tolerant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tester that </a:t>
                </a:r>
                <a:r>
                  <a:rPr lang="en-US" sz="2400" dirty="0" err="1" smtClean="0"/>
                  <a:t>whcp</a:t>
                </a:r>
                <a:endParaRPr lang="en-US" sz="2400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Accepts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Rejects: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Query complexity and running </a:t>
                </a:r>
                <a:r>
                  <a:rPr lang="en-US" sz="2400" dirty="0" smtClean="0"/>
                  <a:t>time in expectation</a:t>
                </a:r>
                <a:endParaRPr lang="en-US" sz="24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poly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dirty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 dirty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2000" i="1" dirty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 dirty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 dirty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700" dirty="0" smtClean="0"/>
                  <a:t>queries are necessary (for a constant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700" dirty="0" smtClean="0"/>
                  <a:t>)</a:t>
                </a:r>
                <a:endParaRPr lang="en-US" sz="2700" dirty="0"/>
              </a:p>
              <a:p>
                <a:pPr marL="0" indent="0">
                  <a:buNone/>
                </a:pPr>
                <a:r>
                  <a:rPr lang="en-US" sz="2400" dirty="0" smtClean="0"/>
                  <a:t>    even for easier task of </a:t>
                </a:r>
                <a:r>
                  <a:rPr lang="en-US" sz="2400" dirty="0"/>
                  <a:t>distinguishing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400" i="1" dirty="0" smtClean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2400" dirty="0" smtClean="0"/>
                  <a:t>(based on “hiding” a clique over</a:t>
                </a:r>
                <a:br>
                  <a:rPr lang="en-US" sz="2400" dirty="0" smtClean="0"/>
                </a:br>
                <a:r>
                  <a:rPr lang="en-US" sz="2400" dirty="0" smtClean="0"/>
                  <a:t>    (roughly)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400" dirty="0" smtClean="0"/>
                  <a:t> vertices)</a:t>
                </a:r>
                <a:endParaRPr lang="en-US" sz="2400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lvl="1"/>
                <a:endParaRPr lang="en-US" sz="2400" dirty="0"/>
              </a:p>
              <a:p>
                <a:pPr marL="365760" lvl="1" indent="0">
                  <a:buNone/>
                </a:pPr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5141168"/>
              </a:xfrm>
              <a:blipFill rotWithShape="1">
                <a:blip r:embed="rId3"/>
                <a:stretch>
                  <a:fillRect l="-145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</p:spTree>
    <p:extLst>
      <p:ext uri="{BB962C8B-B14F-4D97-AF65-F5344CB8AC3E}">
        <p14:creationId xmlns:p14="http://schemas.microsoft.com/office/powerpoint/2010/main" val="16961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discussion of the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514116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 two-sided error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tolerant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tester: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  <a:t/>
                </a:r>
                <a:b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accepts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rejects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⋅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Expected query </a:t>
                </a:r>
                <a:r>
                  <a:rPr lang="en-US" sz="2400" dirty="0"/>
                  <a:t>complexity and running time</a:t>
                </a:r>
              </a:p>
              <a:p>
                <a:pPr marL="36576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poly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18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 dirty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US" sz="1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18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18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for </a:t>
                </a:r>
                <a:r>
                  <a:rPr lang="en-US" sz="1800" dirty="0" err="1" smtClean="0"/>
                  <a:t>const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Knowledge of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.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Alg</a:t>
                </a:r>
                <a:r>
                  <a:rPr lang="en-US" sz="2400" dirty="0" smtClean="0"/>
                  <a:t> not provided with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L.b</a:t>
                </a:r>
                <a:r>
                  <a:rPr lang="en-US" sz="2400" dirty="0" smtClean="0"/>
                  <a:t>. holds if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2400" dirty="0" smtClean="0"/>
                  <a:t> not given, or have </a:t>
                </a:r>
                <a:r>
                  <a:rPr lang="en-US" sz="2400" dirty="0" err="1" smtClean="0"/>
                  <a:t>const</a:t>
                </a:r>
                <a:r>
                  <a:rPr lang="en-US" sz="2400" dirty="0" smtClean="0"/>
                  <a:t> estimate. If know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 </a:t>
                </a:r>
                <a:r>
                  <a:rPr lang="en-US" sz="2400" dirty="0" smtClean="0"/>
                  <a:t>exactly (very precisely), </a:t>
                </a:r>
                <a:r>
                  <a:rPr lang="en-US" sz="2400" dirty="0" err="1" smtClean="0"/>
                  <a:t>lb</a:t>
                </a:r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(n/m)</a:t>
                </a:r>
                <a:r>
                  <a:rPr lang="en-US" sz="2400" dirty="0" smtClean="0">
                    <a:sym typeface="Symbol"/>
                  </a:rPr>
                  <a:t>, and have </a:t>
                </a:r>
                <a:r>
                  <a:rPr lang="en-US" sz="2400" b="1" dirty="0" smtClean="0">
                    <a:solidFill>
                      <a:srgbClr val="00B050"/>
                    </a:solidFill>
                    <a:sym typeface="Symbol"/>
                  </a:rPr>
                  <a:t>matching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dirty="0" err="1" smtClean="0">
                    <a:sym typeface="Symbol"/>
                  </a:rPr>
                  <a:t>u.b</a:t>
                </a:r>
                <a:r>
                  <a:rPr lang="en-US" sz="2400" dirty="0" smtClean="0">
                    <a:sym typeface="Symbol"/>
                  </a:rPr>
                  <a:t>.</a:t>
                </a:r>
              </a:p>
              <a:p>
                <a:r>
                  <a:rPr lang="en-US" sz="2400" dirty="0" smtClean="0">
                    <a:sym typeface="Symbol"/>
                  </a:rPr>
                  <a:t>Can also improve when have </a:t>
                </a:r>
                <a:r>
                  <a:rPr lang="en-US" sz="2400" b="1" dirty="0" smtClean="0">
                    <a:solidFill>
                      <a:srgbClr val="00B050"/>
                    </a:solidFill>
                    <a:sym typeface="Symbol"/>
                  </a:rPr>
                  <a:t>upper bound on degree</a:t>
                </a:r>
                <a:r>
                  <a:rPr lang="en-US" sz="2400" dirty="0" smtClean="0">
                    <a:sym typeface="Symbol"/>
                  </a:rPr>
                  <a:t>.</a:t>
                </a:r>
              </a:p>
              <a:p>
                <a:r>
                  <a:rPr lang="en-US" sz="2400" dirty="0" smtClean="0">
                    <a:sym typeface="Symbol"/>
                  </a:rPr>
                  <a:t>Can’t get sublinear </a:t>
                </a:r>
                <a:r>
                  <a:rPr lang="en-US" sz="2400" b="1" dirty="0" smtClean="0">
                    <a:solidFill>
                      <a:srgbClr val="00B050"/>
                    </a:solidFill>
                    <a:sym typeface="Symbol"/>
                  </a:rPr>
                  <a:t>one-sided error </a:t>
                </a:r>
                <a:r>
                  <a:rPr lang="en-US" sz="2400" dirty="0" smtClean="0">
                    <a:sym typeface="Symbol"/>
                  </a:rPr>
                  <a:t>algorithm.</a:t>
                </a:r>
              </a:p>
              <a:p>
                <a:r>
                  <a:rPr lang="en-US" sz="2400" b="1" dirty="0" smtClean="0">
                    <a:solidFill>
                      <a:srgbClr val="9900CC"/>
                    </a:solidFill>
                    <a:sym typeface="Symbol"/>
                  </a:rPr>
                  <a:t>Main questions remaining</a:t>
                </a:r>
                <a:r>
                  <a:rPr lang="en-US" sz="2400" dirty="0" smtClean="0">
                    <a:sym typeface="Symbol"/>
                  </a:rPr>
                  <a:t>: </a:t>
                </a:r>
                <a:r>
                  <a:rPr lang="en-US" sz="2400" b="1" dirty="0" smtClean="0">
                    <a:solidFill>
                      <a:srgbClr val="00B050"/>
                    </a:solidFill>
                    <a:sym typeface="Symbol"/>
                  </a:rPr>
                  <a:t>dependence</a:t>
                </a:r>
                <a:r>
                  <a:rPr lang="en-US" sz="2400" dirty="0" smtClean="0">
                    <a:sym typeface="Symbol"/>
                  </a:rPr>
                  <a:t> on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1/</a:t>
                </a:r>
                <a:r>
                  <a:rPr lang="en-US" sz="2400" dirty="0" smtClean="0">
                    <a:solidFill>
                      <a:srgbClr val="000000"/>
                    </a:solidFill>
                    <a:sym typeface="Symbol"/>
                  </a:rPr>
                  <a:t>,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and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</a:t>
                </a:r>
                <a:r>
                  <a:rPr lang="en-US" sz="2400" dirty="0" smtClean="0">
                    <a:sym typeface="Symbol"/>
                  </a:rPr>
                  <a:t> vs. </a:t>
                </a:r>
                <a:r>
                  <a:rPr lang="en-US" sz="2400" dirty="0" smtClean="0">
                    <a:solidFill>
                      <a:srgbClr val="0070C0"/>
                    </a:solidFill>
                    <a:sym typeface="Symbol"/>
                  </a:rPr>
                  <a:t>3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sym typeface="Symbol"/>
                  </a:rPr>
                  <a:t>gap</a:t>
                </a:r>
                <a:r>
                  <a:rPr lang="en-US" sz="2400" dirty="0" smtClean="0">
                    <a:sym typeface="Symbol"/>
                  </a:rPr>
                  <a:t> (in some applications latter might not be important).</a:t>
                </a:r>
                <a:endParaRPr lang="en-US" sz="2400" dirty="0" smtClean="0"/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5141168"/>
              </a:xfrm>
              <a:blipFill rotWithShape="1">
                <a:blip r:embed="rId3"/>
                <a:stretch>
                  <a:fillRect l="-1159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6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Work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solidFill>
                <a:schemeClr val="bg1"/>
              </a:solidFill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Testing “sparseness measures” :</a:t>
                </a:r>
              </a:p>
              <a:p>
                <a:pPr lvl="1"/>
                <a:r>
                  <a:rPr lang="en-US" dirty="0"/>
                  <a:t>Cycle freeness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Goldreich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Ron 02]</a:t>
                </a:r>
              </a:p>
              <a:p>
                <a:pPr lvl="1"/>
                <a:r>
                  <a:rPr lang="en-US" dirty="0"/>
                  <a:t>Outerplanarity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[Yoshida, Ito 15]</a:t>
                </a:r>
              </a:p>
              <a:p>
                <a:pPr lvl="1"/>
                <a:r>
                  <a:rPr lang="en-US" dirty="0"/>
                  <a:t>Minor-closed properties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Benjamini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Schramm, Shapira 08; Hassidim,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Kelner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 Nguyen,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Onak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 09; Levi, Ron 15]</a:t>
                </a:r>
              </a:p>
              <a:p>
                <a:pPr lvl="1"/>
                <a:r>
                  <a:rPr lang="en-US" dirty="0"/>
                  <a:t>Bounded </a:t>
                </a:r>
                <a:r>
                  <a:rPr lang="en-US" dirty="0" err="1"/>
                  <a:t>treewidth</a:t>
                </a:r>
                <a:r>
                  <a:rPr lang="en-US" dirty="0"/>
                  <a:t>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[Edelman, Hassidim, Nguyen,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Onak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 11]</a:t>
                </a:r>
              </a:p>
              <a:p>
                <a:pPr lvl="1"/>
                <a:r>
                  <a:rPr lang="en-US" dirty="0" err="1"/>
                  <a:t>Hyperfinite</a:t>
                </a:r>
                <a:r>
                  <a:rPr lang="en-US" dirty="0"/>
                  <a:t> graphs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[Newman,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Sohler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 13]</a:t>
                </a:r>
              </a:p>
              <a:p>
                <a:pPr lvl="1"/>
                <a:r>
                  <a:rPr lang="en-US" dirty="0"/>
                  <a:t>One sided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minor-freeness and tree-minor freeness 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Czumaj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Goldreich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Ron,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Seshadhri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Shapira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en-US" sz="1500" dirty="0" err="1">
                    <a:solidFill>
                      <a:schemeClr val="bg1">
                        <a:lumMod val="50000"/>
                      </a:schemeClr>
                    </a:solidFill>
                  </a:rPr>
                  <a:t>Sohler</a:t>
                </a:r>
                <a:r>
                  <a:rPr lang="en-US" sz="1500" dirty="0">
                    <a:solidFill>
                      <a:schemeClr val="bg1">
                        <a:lumMod val="50000"/>
                      </a:schemeClr>
                    </a:solidFill>
                  </a:rPr>
                  <a:t> 14]</a:t>
                </a:r>
              </a:p>
              <a:p>
                <a:endParaRPr lang="en-US" dirty="0"/>
              </a:p>
              <a:p>
                <a:r>
                  <a:rPr lang="en-US" sz="2700" dirty="0" smtClean="0"/>
                  <a:t>Almost all </a:t>
                </a:r>
                <a:r>
                  <a:rPr lang="en-US" sz="2700" dirty="0"/>
                  <a:t>results are in the </a:t>
                </a:r>
                <a:r>
                  <a:rPr lang="en-US" sz="2700" dirty="0">
                    <a:solidFill>
                      <a:srgbClr val="FF0000"/>
                    </a:solidFill>
                  </a:rPr>
                  <a:t>bounded degree model</a:t>
                </a:r>
                <a:r>
                  <a:rPr lang="en-US" sz="2700" dirty="0"/>
                  <a:t>, and typically assume that the </a:t>
                </a:r>
                <a:r>
                  <a:rPr lang="en-US" sz="2700" dirty="0">
                    <a:solidFill>
                      <a:srgbClr val="FF0000"/>
                    </a:solidFill>
                  </a:rPr>
                  <a:t>maximal degree is constant</a:t>
                </a:r>
                <a:r>
                  <a:rPr lang="en-US" sz="2700" dirty="0"/>
                  <a:t>. </a:t>
                </a:r>
                <a:endParaRPr lang="en-US" sz="2700" dirty="0" smtClean="0"/>
              </a:p>
              <a:p>
                <a:r>
                  <a:rPr lang="en-US" sz="2700" dirty="0"/>
                  <a:t>Almost all are </a:t>
                </a:r>
                <a:r>
                  <a:rPr lang="en-US" sz="2700" dirty="0">
                    <a:solidFill>
                      <a:srgbClr val="FF0000"/>
                    </a:solidFill>
                  </a:rPr>
                  <a:t>independent </a:t>
                </a:r>
                <a:r>
                  <a:rPr lang="en-US" sz="2700" dirty="0"/>
                  <a:t>of the size of the graph</a:t>
                </a:r>
                <a:r>
                  <a:rPr lang="en-US" sz="2700" dirty="0" smtClean="0"/>
                  <a:t>.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224" t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9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dirty="0" smtClean="0"/>
                  <a:t>algorithm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 </a:t>
                </a:r>
                <a:r>
                  <a:rPr lang="en-US" dirty="0" smtClean="0"/>
                  <a:t>for </a:t>
                </a:r>
                <a:r>
                  <a:rPr lang="en-US" dirty="0"/>
                  <a:t>graphs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 modification of the algorithm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Will provide a </a:t>
                </a:r>
                <a:r>
                  <a:rPr lang="en-US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dirty="0">
                    <a:solidFill>
                      <a:schemeClr val="tx1"/>
                    </a:solidFill>
                  </a:rPr>
                  <a:t>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 smtClean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91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A global poly-time </a:t>
                </a:r>
                <a:r>
                  <a:rPr lang="en-US" b="1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b="1" dirty="0">
                    <a:solidFill>
                      <a:srgbClr val="7030A0"/>
                    </a:solidFill>
                  </a:rPr>
                  <a:t>algorithm for graphs </a:t>
                </a:r>
                <a:r>
                  <a:rPr lang="en-US" b="1" dirty="0">
                    <a:solidFill>
                      <a:srgbClr val="FF0000"/>
                    </a:solidFill>
                  </a:rPr>
                  <a:t>in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𝓖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 modification of the algorithm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Will </a:t>
                </a:r>
                <a:r>
                  <a:rPr lang="en-US" dirty="0">
                    <a:solidFill>
                      <a:schemeClr val="tx1"/>
                    </a:solidFill>
                  </a:rPr>
                  <a:t>provide a </a:t>
                </a:r>
                <a:r>
                  <a:rPr lang="en-US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dirty="0">
                    <a:solidFill>
                      <a:schemeClr val="tx1"/>
                    </a:solidFill>
                  </a:rPr>
                  <a:t>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/>
                  <a:t>sublinearity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“peeling”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657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/>
              <a:t>Similar to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57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/>
              <a:t>Similar to 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/>
              <a:t>Similar to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/>
              <a:t>Similar to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do: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3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7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Up Arrow Callout 5"/>
              <p:cNvSpPr/>
              <p:nvPr/>
            </p:nvSpPr>
            <p:spPr>
              <a:xfrm>
                <a:off x="539552" y="4941168"/>
                <a:ext cx="2232248" cy="1512168"/>
              </a:xfrm>
              <a:prstGeom prst="upArrowCallout">
                <a:avLst>
                  <a:gd name="adj1" fmla="val 25000"/>
                  <a:gd name="adj2" fmla="val 25000"/>
                  <a:gd name="adj3" fmla="val 18206"/>
                  <a:gd name="adj4" fmla="val 64977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- deg.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Up Arrow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41168"/>
                <a:ext cx="2232248" cy="1512168"/>
              </a:xfrm>
              <a:prstGeom prst="upArrowCallout">
                <a:avLst>
                  <a:gd name="adj1" fmla="val 25000"/>
                  <a:gd name="adj2" fmla="val 25000"/>
                  <a:gd name="adj3" fmla="val 18206"/>
                  <a:gd name="adj4" fmla="val 6497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b="1" dirty="0">
                    <a:solidFill>
                      <a:srgbClr val="FF0000"/>
                    </a:solidFill>
                  </a:rPr>
                  <a:t>Direct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Left Arrow Callout 2"/>
              <p:cNvSpPr/>
              <p:nvPr/>
            </p:nvSpPr>
            <p:spPr>
              <a:xfrm rot="20203890">
                <a:off x="1802460" y="2298477"/>
                <a:ext cx="6041312" cy="144016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2319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directed edges are towards the parents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forests</a:t>
                </a:r>
              </a:p>
            </p:txBody>
          </p:sp>
        </mc:Choice>
        <mc:Fallback xmlns="">
          <p:sp>
            <p:nvSpPr>
              <p:cNvPr id="3" name="Left Arrow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03890">
                <a:off x="1802460" y="2298477"/>
                <a:ext cx="6041312" cy="1440160"/>
              </a:xfrm>
              <a:prstGeom prst="leftArrowCallout">
                <a:avLst>
                  <a:gd name="adj1" fmla="val 25000"/>
                  <a:gd name="adj2" fmla="val 25000"/>
                  <a:gd name="adj3" fmla="val 25000"/>
                  <a:gd name="adj4" fmla="val 72319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8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Remove </a:t>
                </a:r>
                <a:r>
                  <a:rPr lang="en-US" sz="2400" dirty="0"/>
                  <a:t>all directed edges and their source vertices from the graph. 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292" y="1600200"/>
            <a:ext cx="8153400" cy="103671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A global poly-time </a:t>
            </a:r>
            <a:r>
              <a:rPr lang="en-US" sz="2600" dirty="0">
                <a:solidFill>
                  <a:srgbClr val="FF0000"/>
                </a:solidFill>
              </a:rPr>
              <a:t>forest-decomposition </a:t>
            </a:r>
            <a:r>
              <a:rPr lang="en-US" sz="2600" dirty="0"/>
              <a:t>algorithm </a:t>
            </a:r>
          </a:p>
          <a:p>
            <a:pPr lvl="1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Similar to [Elkin and Barenboim 08; Chiba-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Nishizeki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85]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24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2400" b="1" i="1" u="sng" smtClean="0">
                        <a:latin typeface="Cambria Math"/>
                      </a:rPr>
                      <m:t>𝑮</m:t>
                    </m:r>
                    <m:r>
                      <a:rPr lang="en-US" sz="2400" b="1" i="1" u="sng" smtClean="0">
                        <a:latin typeface="Cambria Math"/>
                      </a:rPr>
                      <m:t>,</m:t>
                    </m:r>
                    <m:r>
                      <a:rPr lang="en-US" sz="24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2400" b="1" u="sng" dirty="0"/>
                  <a:t>)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do: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24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pPr marL="36576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≤(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Remove </a:t>
                </a:r>
                <a:r>
                  <a:rPr lang="en-US" sz="2400" dirty="0"/>
                  <a:t>all directed edges and their source vertices from the graph. 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be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updated</a:t>
                </a:r>
                <a:r>
                  <a:rPr lang="en-US" sz="2400" dirty="0"/>
                  <a:t> graph.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52327"/>
                <a:ext cx="7487744" cy="3556993"/>
              </a:xfrm>
              <a:prstGeom prst="rect">
                <a:avLst/>
              </a:prstGeom>
              <a:blipFill rotWithShape="1">
                <a:blip r:embed="rId2"/>
                <a:stretch>
                  <a:fillRect l="-1220" t="-1195" b="-20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7273" y="1916832"/>
            <a:ext cx="3707598" cy="2971132"/>
            <a:chOff x="2417273" y="1916832"/>
            <a:chExt cx="3707598" cy="297113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325671" y="2224501"/>
              <a:ext cx="1871188" cy="1776036"/>
              <a:chOff x="3076924" y="2096852"/>
              <a:chExt cx="2807038" cy="2664296"/>
            </a:xfrm>
            <a:solidFill>
              <a:schemeClr val="accent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4299786" y="209685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8" idx="7"/>
                <a:endCxn id="5" idx="3"/>
              </p:cNvCxnSpPr>
              <p:nvPr/>
            </p:nvCxnSpPr>
            <p:spPr>
              <a:xfrm flipV="1">
                <a:off x="3836102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4947858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51714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27778" y="360902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67938" y="3612468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6773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8781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7" idx="1"/>
                <a:endCxn id="5" idx="5"/>
              </p:cNvCxnSpPr>
              <p:nvPr/>
            </p:nvCxnSpPr>
            <p:spPr>
              <a:xfrm flipH="1" flipV="1">
                <a:off x="4484174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8" idx="3"/>
              </p:cNvCxnSpPr>
              <p:nvPr/>
            </p:nvCxnSpPr>
            <p:spPr>
              <a:xfrm flipH="1">
                <a:off x="3260038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5"/>
                <a:endCxn id="9" idx="1"/>
              </p:cNvCxnSpPr>
              <p:nvPr/>
            </p:nvCxnSpPr>
            <p:spPr>
              <a:xfrm>
                <a:off x="3836102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3"/>
                <a:endCxn id="11" idx="7"/>
              </p:cNvCxnSpPr>
              <p:nvPr/>
            </p:nvCxnSpPr>
            <p:spPr>
              <a:xfrm flipH="1">
                <a:off x="405212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1"/>
                <a:endCxn id="9" idx="5"/>
              </p:cNvCxnSpPr>
              <p:nvPr/>
            </p:nvCxnSpPr>
            <p:spPr>
              <a:xfrm flipH="1" flipV="1">
                <a:off x="441216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1"/>
                <a:endCxn id="7" idx="5"/>
              </p:cNvCxnSpPr>
              <p:nvPr/>
            </p:nvCxnSpPr>
            <p:spPr>
              <a:xfrm flipH="1" flipV="1">
                <a:off x="5132246" y="3001320"/>
                <a:ext cx="567328" cy="64278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1" idx="1"/>
              </p:cNvCxnSpPr>
              <p:nvPr/>
            </p:nvCxnSpPr>
            <p:spPr>
              <a:xfrm>
                <a:off x="3260038" y="3793408"/>
                <a:ext cx="639336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8" idx="6"/>
                <a:endCxn id="10" idx="2"/>
              </p:cNvCxnSpPr>
              <p:nvPr/>
            </p:nvCxnSpPr>
            <p:spPr>
              <a:xfrm>
                <a:off x="3867738" y="2924944"/>
                <a:ext cx="1800200" cy="7955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7"/>
                <a:endCxn id="10" idx="3"/>
              </p:cNvCxnSpPr>
              <p:nvPr/>
            </p:nvCxnSpPr>
            <p:spPr>
              <a:xfrm flipV="1">
                <a:off x="4772206" y="3796856"/>
                <a:ext cx="927368" cy="77990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9" idx="2"/>
              </p:cNvCxnSpPr>
              <p:nvPr/>
            </p:nvCxnSpPr>
            <p:spPr>
              <a:xfrm>
                <a:off x="3291674" y="3717032"/>
                <a:ext cx="936104" cy="0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076924" y="3627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8" idx="4"/>
              <a:endCxn id="11" idx="0"/>
            </p:cNvCxnSpPr>
            <p:nvPr/>
          </p:nvCxnSpPr>
          <p:spPr>
            <a:xfrm>
              <a:off x="3780831" y="2848514"/>
              <a:ext cx="144003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9" idx="6"/>
            </p:cNvCxnSpPr>
            <p:nvPr/>
          </p:nvCxnSpPr>
          <p:spPr>
            <a:xfrm flipH="1" flipV="1">
              <a:off x="4236840" y="3304523"/>
              <a:ext cx="816016" cy="229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" idx="7"/>
              <a:endCxn id="7" idx="2"/>
            </p:cNvCxnSpPr>
            <p:nvPr/>
          </p:nvCxnSpPr>
          <p:spPr>
            <a:xfrm>
              <a:off x="3831743" y="2725600"/>
              <a:ext cx="741104" cy="509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76845" y="4788497"/>
              <a:ext cx="168003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" idx="4"/>
              <a:endCxn id="9" idx="0"/>
            </p:cNvCxnSpPr>
            <p:nvPr/>
          </p:nvCxnSpPr>
          <p:spPr>
            <a:xfrm flipH="1">
              <a:off x="4164839" y="2368504"/>
              <a:ext cx="48001" cy="86401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" idx="3"/>
              <a:endCxn id="9" idx="7"/>
            </p:cNvCxnSpPr>
            <p:nvPr/>
          </p:nvCxnSpPr>
          <p:spPr>
            <a:xfrm flipH="1">
              <a:off x="4215751" y="2827425"/>
              <a:ext cx="378185" cy="426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 rot="10800000">
              <a:off x="2417273" y="2827425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endCxn id="6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2"/>
                <a:endCxn id="23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 rot="586096">
              <a:off x="5216473" y="2586747"/>
              <a:ext cx="908398" cy="1296144"/>
              <a:chOff x="5175770" y="2492896"/>
              <a:chExt cx="908398" cy="1296144"/>
            </a:xfrm>
            <a:solidFill>
              <a:schemeClr val="accent1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>
                <a:endCxn id="88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0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4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endCxn id="91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 flipH="1">
              <a:off x="4404844" y="2848514"/>
              <a:ext cx="240005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7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17273" y="1916832"/>
            <a:ext cx="3707598" cy="2971132"/>
            <a:chOff x="2417273" y="1916832"/>
            <a:chExt cx="3707598" cy="297113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325671" y="2224501"/>
              <a:ext cx="1871188" cy="1776036"/>
              <a:chOff x="3076924" y="2096852"/>
              <a:chExt cx="2807038" cy="2664296"/>
            </a:xfrm>
            <a:solidFill>
              <a:schemeClr val="accent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4299786" y="209685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8" idx="7"/>
                <a:endCxn id="5" idx="3"/>
              </p:cNvCxnSpPr>
              <p:nvPr/>
            </p:nvCxnSpPr>
            <p:spPr>
              <a:xfrm flipV="1">
                <a:off x="3836102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4947858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51714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27778" y="360902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67938" y="3612468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6773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8781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7" idx="1"/>
                <a:endCxn id="5" idx="5"/>
              </p:cNvCxnSpPr>
              <p:nvPr/>
            </p:nvCxnSpPr>
            <p:spPr>
              <a:xfrm flipH="1" flipV="1">
                <a:off x="4484174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8" idx="3"/>
              </p:cNvCxnSpPr>
              <p:nvPr/>
            </p:nvCxnSpPr>
            <p:spPr>
              <a:xfrm flipH="1">
                <a:off x="3260038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5"/>
                <a:endCxn id="9" idx="1"/>
              </p:cNvCxnSpPr>
              <p:nvPr/>
            </p:nvCxnSpPr>
            <p:spPr>
              <a:xfrm>
                <a:off x="3836102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3"/>
                <a:endCxn id="11" idx="7"/>
              </p:cNvCxnSpPr>
              <p:nvPr/>
            </p:nvCxnSpPr>
            <p:spPr>
              <a:xfrm flipH="1">
                <a:off x="405212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1"/>
                <a:endCxn id="9" idx="5"/>
              </p:cNvCxnSpPr>
              <p:nvPr/>
            </p:nvCxnSpPr>
            <p:spPr>
              <a:xfrm flipH="1" flipV="1">
                <a:off x="441216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1"/>
                <a:endCxn id="7" idx="5"/>
              </p:cNvCxnSpPr>
              <p:nvPr/>
            </p:nvCxnSpPr>
            <p:spPr>
              <a:xfrm flipH="1" flipV="1">
                <a:off x="5132246" y="3001320"/>
                <a:ext cx="567328" cy="64278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1" idx="1"/>
              </p:cNvCxnSpPr>
              <p:nvPr/>
            </p:nvCxnSpPr>
            <p:spPr>
              <a:xfrm>
                <a:off x="3260038" y="3793408"/>
                <a:ext cx="639336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8" idx="6"/>
                <a:endCxn id="10" idx="2"/>
              </p:cNvCxnSpPr>
              <p:nvPr/>
            </p:nvCxnSpPr>
            <p:spPr>
              <a:xfrm>
                <a:off x="3867738" y="2924944"/>
                <a:ext cx="1800200" cy="7955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7"/>
                <a:endCxn id="10" idx="3"/>
              </p:cNvCxnSpPr>
              <p:nvPr/>
            </p:nvCxnSpPr>
            <p:spPr>
              <a:xfrm flipV="1">
                <a:off x="4772206" y="3796856"/>
                <a:ext cx="927368" cy="77990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9" idx="2"/>
              </p:cNvCxnSpPr>
              <p:nvPr/>
            </p:nvCxnSpPr>
            <p:spPr>
              <a:xfrm>
                <a:off x="3291674" y="3717032"/>
                <a:ext cx="936104" cy="0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076924" y="3627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8" idx="4"/>
              <a:endCxn id="11" idx="0"/>
            </p:cNvCxnSpPr>
            <p:nvPr/>
          </p:nvCxnSpPr>
          <p:spPr>
            <a:xfrm>
              <a:off x="3780831" y="2848514"/>
              <a:ext cx="144003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9" idx="6"/>
            </p:cNvCxnSpPr>
            <p:nvPr/>
          </p:nvCxnSpPr>
          <p:spPr>
            <a:xfrm flipH="1" flipV="1">
              <a:off x="4236840" y="3304523"/>
              <a:ext cx="816016" cy="229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" idx="7"/>
              <a:endCxn id="7" idx="2"/>
            </p:cNvCxnSpPr>
            <p:nvPr/>
          </p:nvCxnSpPr>
          <p:spPr>
            <a:xfrm>
              <a:off x="3831743" y="2725600"/>
              <a:ext cx="741104" cy="509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76845" y="4788497"/>
              <a:ext cx="168003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" idx="4"/>
              <a:endCxn id="9" idx="0"/>
            </p:cNvCxnSpPr>
            <p:nvPr/>
          </p:nvCxnSpPr>
          <p:spPr>
            <a:xfrm flipH="1">
              <a:off x="4164839" y="2368504"/>
              <a:ext cx="48001" cy="86401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" idx="3"/>
              <a:endCxn id="9" idx="7"/>
            </p:cNvCxnSpPr>
            <p:nvPr/>
          </p:nvCxnSpPr>
          <p:spPr>
            <a:xfrm flipH="1">
              <a:off x="4215751" y="2827425"/>
              <a:ext cx="378185" cy="426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 rot="10800000">
              <a:off x="2417273" y="2827425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endCxn id="6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2"/>
                <a:endCxn id="23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 rot="586096">
              <a:off x="5216473" y="2586747"/>
              <a:ext cx="908398" cy="1296144"/>
              <a:chOff x="5175770" y="2492896"/>
              <a:chExt cx="908398" cy="1296144"/>
            </a:xfrm>
            <a:solidFill>
              <a:schemeClr val="accent1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>
                <a:endCxn id="88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0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4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endCxn id="91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 flipH="1">
              <a:off x="4404844" y="2848514"/>
              <a:ext cx="240005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876256" y="1964308"/>
                <a:ext cx="864096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64308"/>
                <a:ext cx="86409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5" y="3717032"/>
              <a:ext cx="936103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grp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grp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grp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grp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grp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382" y="3785634"/>
            <a:ext cx="908516" cy="1296144"/>
            <a:chOff x="5175652" y="2492896"/>
            <a:chExt cx="908516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2" idx="3"/>
              <a:endCxn id="77" idx="2"/>
            </p:cNvCxnSpPr>
            <p:nvPr/>
          </p:nvCxnSpPr>
          <p:spPr>
            <a:xfrm rot="16200000" flipH="1">
              <a:off x="5380728" y="3157602"/>
              <a:ext cx="354362" cy="764513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/>
              <a:endCxn id="91" idx="1"/>
            </p:cNvCxnSpPr>
            <p:nvPr/>
          </p:nvCxnSpPr>
          <p:spPr>
            <a:xfrm rot="21013904">
              <a:off x="5195007" y="3301013"/>
              <a:ext cx="735048" cy="430589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23481"/>
              <a:ext cx="14" cy="12288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grp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876256" y="1964308"/>
                <a:ext cx="864096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64308"/>
                <a:ext cx="86409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6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71" t="-2513" r="-3279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8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4" name="Oval 3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7" idx="7"/>
              <a:endCxn id="4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1"/>
              <a:endCxn id="4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5"/>
              <a:endCxn id="8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  <a:endCxn id="10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1"/>
              <a:endCxn id="8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6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0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6"/>
              <a:endCxn id="9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7"/>
              <a:endCxn id="9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8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6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3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3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  <a:endCxn id="52" idx="3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b="1" dirty="0">
                    <a:solidFill>
                      <a:srgbClr val="7030A0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7030A0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7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7030A0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4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" idx="4"/>
            <a:endCxn id="12" idx="0"/>
          </p:cNvCxnSpPr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3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7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" idx="4"/>
            <a:endCxn id="12" idx="0"/>
          </p:cNvCxnSpPr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b="1" dirty="0">
                    <a:solidFill>
                      <a:srgbClr val="7030A0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2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" idx="4"/>
            <a:endCxn id="12" idx="0"/>
          </p:cNvCxnSpPr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b="1" dirty="0">
                    <a:solidFill>
                      <a:srgbClr val="7030A0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bg1">
              <a:lumMod val="95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" idx="4"/>
            <a:endCxn id="12" idx="0"/>
          </p:cNvCxnSpPr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7030A0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4" name="Oval 3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7" idx="7"/>
              <a:endCxn id="4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1"/>
              <a:endCxn id="4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5"/>
              <a:endCxn id="8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  <a:endCxn id="10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1"/>
              <a:endCxn id="8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6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0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6"/>
              <a:endCxn id="9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7"/>
              <a:endCxn id="9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8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3"/>
                <a:stretch>
                  <a:fillRect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2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bg1">
              <a:lumMod val="95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" idx="4"/>
            <a:endCxn id="12" idx="0"/>
          </p:cNvCxnSpPr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</a:rPr>
                      <m:t>𝑣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7030A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b="1">
                        <a:solidFill>
                          <a:srgbClr val="7030A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en-US" dirty="0"/>
              <a:t>A “peeling” algorithm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bg1">
              <a:lumMod val="95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7" idx="4"/>
            <a:endCxn id="12" idx="0"/>
          </p:cNvCxnSpPr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7030A0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2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en-US" dirty="0"/>
              <a:t>A “peeling”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At each round </a:t>
                </a:r>
                <a:r>
                  <a:rPr lang="en-US" dirty="0">
                    <a:solidFill>
                      <a:srgbClr val="FF0000"/>
                    </a:solidFill>
                  </a:rPr>
                  <a:t>at most a constant fraction </a:t>
                </a:r>
                <a:r>
                  <a:rPr lang="en-US" dirty="0"/>
                  <a:t>of the vertices have degree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srgbClr val="FF5D61"/>
                  </a:solidFill>
                </a:endParaRPr>
              </a:p>
              <a:p>
                <a:pPr lvl="1"/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rounds, </a:t>
                </a:r>
                <a:r>
                  <a:rPr lang="en-US" dirty="0">
                    <a:solidFill>
                      <a:srgbClr val="FF0000"/>
                    </a:solidFill>
                  </a:rPr>
                  <a:t>all edges and vertices </a:t>
                </a:r>
                <a:r>
                  <a:rPr lang="en-US" dirty="0"/>
                  <a:t>are removed</a:t>
                </a:r>
              </a:p>
              <a:p>
                <a:pPr lvl="1"/>
                <a:r>
                  <a:rPr lang="en-US" dirty="0"/>
                  <a:t>We </a:t>
                </a:r>
                <a:r>
                  <a:rPr lang="en-US" dirty="0" smtClean="0"/>
                  <a:t>get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orientation/forest-decomposition</a:t>
                </a:r>
              </a:p>
              <a:p>
                <a:endParaRPr lang="en-US" sz="18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Content Placeholder 2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423848" cy="4495800"/>
              </a:xfrm>
              <a:blipFill rotWithShape="1">
                <a:blip r:embed="rId2"/>
                <a:stretch>
                  <a:fillRect l="-1593" t="-1357" r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Up Arrow Callout 5"/>
              <p:cNvSpPr/>
              <p:nvPr/>
            </p:nvSpPr>
            <p:spPr>
              <a:xfrm rot="20044632">
                <a:off x="4821455" y="2432364"/>
                <a:ext cx="2232248" cy="2313902"/>
              </a:xfrm>
              <a:prstGeom prst="upArrowCallout">
                <a:avLst>
                  <a:gd name="adj1" fmla="val 12389"/>
                  <a:gd name="adj2" fmla="val 14121"/>
                  <a:gd name="adj3" fmla="val 21496"/>
                  <a:gd name="adj4" fmla="val 465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Since</a:t>
                </a:r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Up Arrow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44632">
                <a:off x="4821455" y="2432364"/>
                <a:ext cx="2232248" cy="2313902"/>
              </a:xfrm>
              <a:prstGeom prst="upArrowCallout">
                <a:avLst>
                  <a:gd name="adj1" fmla="val 12389"/>
                  <a:gd name="adj2" fmla="val 14121"/>
                  <a:gd name="adj3" fmla="val 21496"/>
                  <a:gd name="adj4" fmla="val 46541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0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A global poly-time </a:t>
                </a:r>
                <a:r>
                  <a:rPr lang="en-US" b="1" dirty="0">
                    <a:solidFill>
                      <a:srgbClr val="FF0000"/>
                    </a:solidFill>
                  </a:rPr>
                  <a:t>forest-decomposition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	  </a:t>
                </a:r>
                <a:r>
                  <a:rPr lang="en-US" b="1" dirty="0">
                    <a:solidFill>
                      <a:srgbClr val="7030A0"/>
                    </a:solidFill>
                  </a:rPr>
                  <a:t>algorithm for graphs </a:t>
                </a:r>
                <a:r>
                  <a:rPr lang="en-US" b="1" dirty="0">
                    <a:solidFill>
                      <a:srgbClr val="FF0000"/>
                    </a:solidFill>
                  </a:rPr>
                  <a:t>in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𝓖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 modification of the algorithm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Will provide a </a:t>
                </a:r>
                <a:r>
                  <a:rPr lang="en-US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dirty="0"/>
                  <a:t>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קובץ:וי.png">
            <a:extLst>
              <a:ext uri="{FF2B5EF4-FFF2-40B4-BE49-F238E27FC236}">
                <a16:creationId xmlns="" xmlns:a16="http://schemas.microsoft.com/office/drawing/2014/main" id="{3D92845F-6DE2-4526-BF30-55BFFCBC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dirty="0" smtClean="0"/>
                  <a:t>algorithm </a:t>
                </a:r>
                <a:r>
                  <a:rPr lang="en-US" dirty="0"/>
                  <a:t>for graphs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 modification of the algorithm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Will provide a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dirty="0"/>
                  <a:t>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dirty="0" smtClean="0"/>
                  <a:t>algorithm </a:t>
                </a:r>
                <a:r>
                  <a:rPr lang="en-US" dirty="0"/>
                  <a:t>for graphs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A modification of the algorithm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Will provide a </a:t>
                </a:r>
                <a:r>
                  <a:rPr lang="en-US" b="1" dirty="0">
                    <a:solidFill>
                      <a:srgbClr val="FF0000"/>
                    </a:solidFill>
                  </a:rPr>
                  <a:t>measure to distinguish </a:t>
                </a:r>
                <a:r>
                  <a:rPr lang="en-US" b="1" dirty="0">
                    <a:solidFill>
                      <a:srgbClr val="7030A0"/>
                    </a:solidFill>
                  </a:rPr>
                  <a:t>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modification of the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modification of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233285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</a:rPr>
                  <a:t>O(log n)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18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Remove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graph.</a:t>
                </a:r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2332856"/>
              </a:xfrm>
              <a:prstGeom prst="rect">
                <a:avLst/>
              </a:prstGeom>
              <a:blipFill rotWithShape="1">
                <a:blip r:embed="rId2"/>
                <a:stretch>
                  <a:fillRect l="-597" t="-10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0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modification of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233285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 smtClean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latin typeface="Cambria Math"/>
                      </a:rPr>
                      <m:t>𝑮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  <m:r>
                      <a:rPr lang="en-US" sz="1800" b="1" i="1" u="sng" smtClean="0">
                        <a:latin typeface="Cambria Math"/>
                      </a:rPr>
                      <m:t>𝜶</m:t>
                    </m:r>
                    <m:r>
                      <a:rPr lang="en-US" sz="1800" b="1" i="1" u="sng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u="sng" dirty="0" smtClean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𝝐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O(log n)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18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Remove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:pPr lvl="1"/>
                <a:r>
                  <a:rPr lang="en-US" sz="1800" dirty="0">
                    <a:latin typeface="Cambria Math"/>
                  </a:rPr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O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1800" dirty="0">
                    <a:latin typeface="Cambria Math"/>
                  </a:rPr>
                  <a:t>rounds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5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800" dirty="0">
                    <a:latin typeface="Cambria Math"/>
                  </a:rPr>
                  <a:t> edges remain </a:t>
                </a:r>
              </a:p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>
                    <a:latin typeface="Cambria Math"/>
                  </a:rPr>
                  <a:t>After </a:t>
                </a:r>
                <a:r>
                  <a:rPr lang="en-US" sz="1800" dirty="0">
                    <a:solidFill>
                      <a:srgbClr val="FF0000"/>
                    </a:solidFill>
                    <a:latin typeface="Cambria Math"/>
                  </a:rPr>
                  <a:t>any number </a:t>
                </a:r>
                <a:r>
                  <a:rPr lang="en-US" sz="1800" dirty="0">
                    <a:latin typeface="Cambria Math"/>
                  </a:rPr>
                  <a:t>of rounds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800" dirty="0" smtClean="0">
                    <a:latin typeface="Cambria Math"/>
                  </a:rPr>
                  <a:t> </a:t>
                </a:r>
                <a:r>
                  <a:rPr lang="en-US" sz="1800" dirty="0">
                    <a:latin typeface="Cambria Math"/>
                  </a:rPr>
                  <a:t>edges </a:t>
                </a:r>
                <a:r>
                  <a:rPr lang="en-US" sz="1800" dirty="0" smtClean="0">
                    <a:latin typeface="Cambria Math"/>
                  </a:rPr>
                  <a:t>remain: </a:t>
                </a:r>
                <a:endParaRPr lang="en-US" sz="1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2332856"/>
              </a:xfrm>
              <a:prstGeom prst="rect">
                <a:avLst/>
              </a:prstGeom>
              <a:blipFill rotWithShape="1">
                <a:blip r:embed="rId3"/>
                <a:stretch>
                  <a:fillRect l="-597" t="-1042" b="-721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20187838">
                <a:off x="2803977" y="2189164"/>
                <a:ext cx="1264221" cy="33855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O</m:t>
                        </m:r>
                        <m:r>
                          <a:rPr lang="en-US" sz="16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 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87838">
                <a:off x="2803977" y="2189164"/>
                <a:ext cx="1264221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0746" r="-34742" b="-4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2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modification of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233285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vert="horz">
                <a:no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b="1" u="sng" dirty="0"/>
                  <a:t>Algorithm(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</a:rPr>
                      <m:t>𝑮</m:t>
                    </m:r>
                    <m:r>
                      <a:rPr lang="en-US" sz="1800" b="1" i="1" u="sng">
                        <a:latin typeface="Cambria Math"/>
                      </a:rPr>
                      <m:t>,</m:t>
                    </m:r>
                    <m:r>
                      <a:rPr lang="en-US" sz="1800" b="1" i="1" u="sng">
                        <a:latin typeface="Cambria Math"/>
                      </a:rPr>
                      <m:t>𝜶</m:t>
                    </m:r>
                    <m:r>
                      <a:rPr lang="en-US" sz="1800" b="1" i="1" u="sng">
                        <a:latin typeface="Cambria Math"/>
                      </a:rPr>
                      <m:t>,</m:t>
                    </m:r>
                  </m:oMath>
                </a14:m>
                <a:r>
                  <a:rPr lang="en-US" sz="1800" u="sng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u="sng">
                        <a:latin typeface="Cambria Math"/>
                        <a:ea typeface="Cambria Math"/>
                      </a:rPr>
                      <m:t>𝝐</m:t>
                    </m:r>
                  </m:oMath>
                </a14:m>
                <a:r>
                  <a:rPr lang="en-US" sz="1800" b="1" u="sng" dirty="0"/>
                  <a:t>)</a:t>
                </a:r>
              </a:p>
              <a:p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1800" i="1" dirty="0"/>
              </a:p>
              <a:p>
                <a:r>
                  <a:rPr lang="en-US" sz="1800" dirty="0"/>
                  <a:t>Repeat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smtClean="0">
                        <a:latin typeface="Cambria Math"/>
                      </a:rPr>
                      <m:t>for</m:t>
                    </m:r>
                    <m:r>
                      <a:rPr lang="en-US" sz="1800" smtClean="0">
                        <a:latin typeface="Cambria Math"/>
                      </a:rPr>
                      <m:t> 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O(log n) </a:t>
                </a:r>
                <a:r>
                  <a:rPr lang="en-US" sz="1800" dirty="0"/>
                  <a:t>do:</a:t>
                </a: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Direct outwards </a:t>
                </a:r>
                <a:r>
                  <a:rPr lang="en-US" sz="1800" dirty="0"/>
                  <a:t>all edges of vertices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180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18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FF0000"/>
                    </a:solidFill>
                  </a:rPr>
                  <a:t>Remove </a:t>
                </a:r>
                <a:r>
                  <a:rPr lang="en-US" sz="1800" dirty="0"/>
                  <a:t>all directed edges and their source vertices from the graph. </a:t>
                </a:r>
              </a:p>
              <a:p>
                <a:pPr lvl="1"/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be the updated graph.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endParaRPr lang="en-US" sz="1800" dirty="0">
                  <a:latin typeface="Cambria Math"/>
                </a:endParaRPr>
              </a:p>
              <a:p>
                <a:pPr lvl="1"/>
                <a:r>
                  <a:rPr lang="en-US" sz="1800" dirty="0">
                    <a:latin typeface="Cambria Math"/>
                  </a:rPr>
                  <a:t>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O</m:t>
                    </m:r>
                    <m: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1800" dirty="0">
                    <a:latin typeface="Cambria Math"/>
                  </a:rPr>
                  <a:t>rounds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5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800" dirty="0">
                    <a:latin typeface="Cambria Math"/>
                  </a:rPr>
                  <a:t> edges remain </a:t>
                </a:r>
              </a:p>
              <a:p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>
                    <a:latin typeface="Cambria Math"/>
                  </a:rPr>
                  <a:t>After </a:t>
                </a:r>
                <a:r>
                  <a:rPr lang="en-US" sz="1800" dirty="0">
                    <a:solidFill>
                      <a:srgbClr val="FF0000"/>
                    </a:solidFill>
                    <a:latin typeface="Cambria Math"/>
                  </a:rPr>
                  <a:t>any number </a:t>
                </a:r>
                <a:r>
                  <a:rPr lang="en-US" sz="1800" dirty="0">
                    <a:latin typeface="Cambria Math"/>
                  </a:rPr>
                  <a:t>of rounds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0070C0"/>
                        </a:solidFill>
                        <a:latin typeface="Cambria Math"/>
                      </a:rPr>
                      <m:t>c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800" dirty="0" smtClean="0">
                    <a:latin typeface="Cambria Math"/>
                  </a:rPr>
                  <a:t> </a:t>
                </a:r>
                <a:r>
                  <a:rPr lang="en-US" sz="1800" dirty="0">
                    <a:latin typeface="Cambria Math"/>
                  </a:rPr>
                  <a:t>edges </a:t>
                </a:r>
                <a:r>
                  <a:rPr lang="en-US" sz="1800" dirty="0" smtClean="0">
                    <a:latin typeface="Cambria Math"/>
                  </a:rPr>
                  <a:t>remain: </a:t>
                </a:r>
                <a:endParaRPr lang="en-US" sz="1800" dirty="0">
                  <a:latin typeface="Cambria Math"/>
                </a:endParaRPr>
              </a:p>
              <a:p>
                <a:pPr marL="365760" lvl="1" indent="0">
                  <a:buNone/>
                </a:pPr>
                <a:r>
                  <a:rPr lang="en-US" sz="1800" dirty="0" smtClean="0">
                    <a:latin typeface="Cambria Math"/>
                  </a:rPr>
                  <a:t>     Otherwise </a:t>
                </a:r>
                <a:r>
                  <a:rPr lang="en-US" sz="1800" dirty="0">
                    <a:latin typeface="Cambria Math"/>
                  </a:rPr>
                  <a:t>we </a:t>
                </a:r>
                <a:r>
                  <a:rPr lang="en-US" sz="1800" dirty="0" smtClean="0">
                    <a:latin typeface="Cambria Math"/>
                  </a:rPr>
                  <a:t>can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mbria Math"/>
                  </a:rPr>
                  <a:t>remove </a:t>
                </a:r>
                <a:r>
                  <a:rPr lang="en-US" sz="1800" dirty="0">
                    <a:solidFill>
                      <a:srgbClr val="FF0000"/>
                    </a:solidFill>
                    <a:latin typeface="Cambria Math"/>
                  </a:rPr>
                  <a:t>the remaining edges </a:t>
                </a:r>
                <a:r>
                  <a:rPr lang="en-US" sz="1800" dirty="0">
                    <a:latin typeface="Cambria Math"/>
                  </a:rPr>
                  <a:t>and get</a:t>
                </a:r>
                <a:r>
                  <a:rPr lang="en-US" sz="1800" dirty="0" smtClean="0">
                    <a:latin typeface="Cambria Math"/>
                  </a:rPr>
                  <a:t> a</a:t>
                </a:r>
                <a:br>
                  <a:rPr lang="en-US" sz="180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     </m:t>
                    </m:r>
                    <m: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n-US" sz="1800" smtClean="0">
                        <a:solidFill>
                          <a:srgbClr val="0070C0"/>
                        </a:solidFill>
                        <a:latin typeface="Cambria Math"/>
                      </a:rPr>
                      <m:t>α</m:t>
                    </m:r>
                  </m:oMath>
                </a14:m>
                <a:r>
                  <a:rPr lang="en-US" sz="1800" dirty="0">
                    <a:latin typeface="Cambria Math"/>
                  </a:rPr>
                  <a:t>-decomposition 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2332856"/>
              </a:xfrm>
              <a:prstGeom prst="rect">
                <a:avLst/>
              </a:prstGeom>
              <a:blipFill rotWithShape="1">
                <a:blip r:embed="rId2"/>
                <a:stretch>
                  <a:fillRect l="-597" t="-1042" b="-98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6163902"/>
                <a:ext cx="8064896" cy="57746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 rtl="1"/>
                <a:r>
                  <a:rPr lang="en-US" sz="2700" b="1" dirty="0"/>
                  <a:t>We can distinguish by 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7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  <m:d>
                          <m:dPr>
                            <m:ctrlPr>
                              <a:rPr lang="en-US" sz="27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7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func>
                                  <m:funcPr>
                                    <m:ctrlPr>
                                      <a:rPr lang="en-US" sz="27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700" b="0" i="0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7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700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700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700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7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63902"/>
                <a:ext cx="8064896" cy="577466"/>
              </a:xfrm>
              <a:prstGeom prst="rect">
                <a:avLst/>
              </a:prstGeom>
              <a:blipFill rotWithShape="1">
                <a:blip r:embed="rId5"/>
                <a:stretch>
                  <a:fillRect t="-4124" b="-164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20187838">
                <a:off x="2803977" y="2189164"/>
                <a:ext cx="1264221" cy="33855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O</m:t>
                        </m:r>
                        <m:r>
                          <a:rPr lang="en-US" sz="16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  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87838">
                <a:off x="2803977" y="2189164"/>
                <a:ext cx="1264221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0746" r="-34742" b="-4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4" name="Oval 3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7" idx="7"/>
              <a:endCxn id="4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6" idx="1"/>
              <a:endCxn id="4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5"/>
              <a:endCxn id="8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  <a:endCxn id="10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" idx="1"/>
              <a:endCxn id="8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6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0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6"/>
              <a:endCxn id="9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7"/>
              <a:endCxn id="9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8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3"/>
                <a:stretch>
                  <a:fillRect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17273" y="1916832"/>
            <a:ext cx="3707598" cy="2971132"/>
            <a:chOff x="2417273" y="1916832"/>
            <a:chExt cx="3707598" cy="297113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325671" y="2224501"/>
              <a:ext cx="1871188" cy="1776036"/>
              <a:chOff x="3076924" y="2096852"/>
              <a:chExt cx="2807038" cy="2664296"/>
            </a:xfrm>
            <a:solidFill>
              <a:schemeClr val="accent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4299786" y="209685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8" idx="7"/>
                <a:endCxn id="5" idx="3"/>
              </p:cNvCxnSpPr>
              <p:nvPr/>
            </p:nvCxnSpPr>
            <p:spPr>
              <a:xfrm flipV="1">
                <a:off x="3836102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4947858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51714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27778" y="360902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67938" y="3612468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6773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8781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7" idx="1"/>
                <a:endCxn id="5" idx="5"/>
              </p:cNvCxnSpPr>
              <p:nvPr/>
            </p:nvCxnSpPr>
            <p:spPr>
              <a:xfrm flipH="1" flipV="1">
                <a:off x="4484174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8" idx="3"/>
              </p:cNvCxnSpPr>
              <p:nvPr/>
            </p:nvCxnSpPr>
            <p:spPr>
              <a:xfrm flipH="1">
                <a:off x="3260038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5"/>
                <a:endCxn id="9" idx="1"/>
              </p:cNvCxnSpPr>
              <p:nvPr/>
            </p:nvCxnSpPr>
            <p:spPr>
              <a:xfrm>
                <a:off x="3836102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3"/>
                <a:endCxn id="11" idx="7"/>
              </p:cNvCxnSpPr>
              <p:nvPr/>
            </p:nvCxnSpPr>
            <p:spPr>
              <a:xfrm flipH="1">
                <a:off x="405212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1"/>
                <a:endCxn id="9" idx="5"/>
              </p:cNvCxnSpPr>
              <p:nvPr/>
            </p:nvCxnSpPr>
            <p:spPr>
              <a:xfrm flipH="1" flipV="1">
                <a:off x="441216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1"/>
                <a:endCxn id="7" idx="5"/>
              </p:cNvCxnSpPr>
              <p:nvPr/>
            </p:nvCxnSpPr>
            <p:spPr>
              <a:xfrm flipH="1" flipV="1">
                <a:off x="5132246" y="3001320"/>
                <a:ext cx="567328" cy="64278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1" idx="1"/>
              </p:cNvCxnSpPr>
              <p:nvPr/>
            </p:nvCxnSpPr>
            <p:spPr>
              <a:xfrm>
                <a:off x="3260038" y="3793408"/>
                <a:ext cx="639336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8" idx="6"/>
                <a:endCxn id="10" idx="2"/>
              </p:cNvCxnSpPr>
              <p:nvPr/>
            </p:nvCxnSpPr>
            <p:spPr>
              <a:xfrm>
                <a:off x="3867738" y="2924944"/>
                <a:ext cx="1800200" cy="7955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7"/>
                <a:endCxn id="10" idx="3"/>
              </p:cNvCxnSpPr>
              <p:nvPr/>
            </p:nvCxnSpPr>
            <p:spPr>
              <a:xfrm flipV="1">
                <a:off x="4772206" y="3796856"/>
                <a:ext cx="927368" cy="77990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9" idx="2"/>
              </p:cNvCxnSpPr>
              <p:nvPr/>
            </p:nvCxnSpPr>
            <p:spPr>
              <a:xfrm>
                <a:off x="3291674" y="3717032"/>
                <a:ext cx="936104" cy="0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076924" y="3627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8" idx="4"/>
              <a:endCxn id="11" idx="0"/>
            </p:cNvCxnSpPr>
            <p:nvPr/>
          </p:nvCxnSpPr>
          <p:spPr>
            <a:xfrm>
              <a:off x="3780831" y="2848514"/>
              <a:ext cx="144003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9" idx="6"/>
            </p:cNvCxnSpPr>
            <p:nvPr/>
          </p:nvCxnSpPr>
          <p:spPr>
            <a:xfrm flipH="1" flipV="1">
              <a:off x="4236840" y="3304523"/>
              <a:ext cx="816016" cy="229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" idx="7"/>
              <a:endCxn id="7" idx="2"/>
            </p:cNvCxnSpPr>
            <p:nvPr/>
          </p:nvCxnSpPr>
          <p:spPr>
            <a:xfrm>
              <a:off x="3831743" y="2725600"/>
              <a:ext cx="741104" cy="509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76845" y="4788497"/>
              <a:ext cx="168003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" idx="4"/>
              <a:endCxn id="9" idx="0"/>
            </p:cNvCxnSpPr>
            <p:nvPr/>
          </p:nvCxnSpPr>
          <p:spPr>
            <a:xfrm flipH="1">
              <a:off x="4164839" y="2368504"/>
              <a:ext cx="48001" cy="86401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" idx="3"/>
              <a:endCxn id="9" idx="7"/>
            </p:cNvCxnSpPr>
            <p:nvPr/>
          </p:nvCxnSpPr>
          <p:spPr>
            <a:xfrm flipH="1">
              <a:off x="4215751" y="2827425"/>
              <a:ext cx="378185" cy="426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 rot="10800000">
              <a:off x="2417273" y="2827425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endCxn id="6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2"/>
                <a:endCxn id="23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 rot="586096">
              <a:off x="5216473" y="2586747"/>
              <a:ext cx="908398" cy="1296144"/>
              <a:chOff x="5175770" y="2492896"/>
              <a:chExt cx="908398" cy="1296144"/>
            </a:xfrm>
            <a:solidFill>
              <a:schemeClr val="accent1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>
                <a:endCxn id="88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0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4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endCxn id="91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 flipH="1">
              <a:off x="4404844" y="2848514"/>
              <a:ext cx="240005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55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17273" y="1916832"/>
            <a:ext cx="3707598" cy="2971132"/>
            <a:chOff x="2417273" y="1916832"/>
            <a:chExt cx="3707598" cy="297113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325671" y="2224501"/>
              <a:ext cx="1871188" cy="1776036"/>
              <a:chOff x="3076924" y="2096852"/>
              <a:chExt cx="2807038" cy="2664296"/>
            </a:xfrm>
            <a:solidFill>
              <a:schemeClr val="accent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4299786" y="209685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8" idx="7"/>
                <a:endCxn id="5" idx="3"/>
              </p:cNvCxnSpPr>
              <p:nvPr/>
            </p:nvCxnSpPr>
            <p:spPr>
              <a:xfrm flipV="1">
                <a:off x="3836102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4947858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51714" y="2816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227778" y="360902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667938" y="3612468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6773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87818" y="4545124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7" idx="1"/>
                <a:endCxn id="5" idx="5"/>
              </p:cNvCxnSpPr>
              <p:nvPr/>
            </p:nvCxnSpPr>
            <p:spPr>
              <a:xfrm flipH="1" flipV="1">
                <a:off x="4484174" y="2281240"/>
                <a:ext cx="495320" cy="567328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8" idx="3"/>
              </p:cNvCxnSpPr>
              <p:nvPr/>
            </p:nvCxnSpPr>
            <p:spPr>
              <a:xfrm flipH="1">
                <a:off x="3260038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5"/>
                <a:endCxn id="9" idx="1"/>
              </p:cNvCxnSpPr>
              <p:nvPr/>
            </p:nvCxnSpPr>
            <p:spPr>
              <a:xfrm>
                <a:off x="3836102" y="3001320"/>
                <a:ext cx="423312" cy="6393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3"/>
                <a:endCxn id="11" idx="7"/>
              </p:cNvCxnSpPr>
              <p:nvPr/>
            </p:nvCxnSpPr>
            <p:spPr>
              <a:xfrm flipH="1">
                <a:off x="405212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2" idx="1"/>
                <a:endCxn id="9" idx="5"/>
              </p:cNvCxnSpPr>
              <p:nvPr/>
            </p:nvCxnSpPr>
            <p:spPr>
              <a:xfrm flipH="1" flipV="1">
                <a:off x="4412166" y="3793408"/>
                <a:ext cx="207288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0" idx="1"/>
                <a:endCxn id="7" idx="5"/>
              </p:cNvCxnSpPr>
              <p:nvPr/>
            </p:nvCxnSpPr>
            <p:spPr>
              <a:xfrm flipH="1" flipV="1">
                <a:off x="5132246" y="3001320"/>
                <a:ext cx="567328" cy="64278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1" idx="1"/>
              </p:cNvCxnSpPr>
              <p:nvPr/>
            </p:nvCxnSpPr>
            <p:spPr>
              <a:xfrm>
                <a:off x="3260038" y="3793408"/>
                <a:ext cx="639336" cy="783352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8" idx="6"/>
                <a:endCxn id="10" idx="2"/>
              </p:cNvCxnSpPr>
              <p:nvPr/>
            </p:nvCxnSpPr>
            <p:spPr>
              <a:xfrm>
                <a:off x="3867738" y="2924944"/>
                <a:ext cx="1800200" cy="795536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2" idx="7"/>
                <a:endCxn id="10" idx="3"/>
              </p:cNvCxnSpPr>
              <p:nvPr/>
            </p:nvCxnSpPr>
            <p:spPr>
              <a:xfrm flipV="1">
                <a:off x="4772206" y="3796856"/>
                <a:ext cx="927368" cy="77990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9" idx="2"/>
              </p:cNvCxnSpPr>
              <p:nvPr/>
            </p:nvCxnSpPr>
            <p:spPr>
              <a:xfrm>
                <a:off x="3291674" y="3717032"/>
                <a:ext cx="936104" cy="0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3076924" y="3627932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8" idx="4"/>
              <a:endCxn id="11" idx="0"/>
            </p:cNvCxnSpPr>
            <p:nvPr/>
          </p:nvCxnSpPr>
          <p:spPr>
            <a:xfrm>
              <a:off x="3780831" y="2848514"/>
              <a:ext cx="144003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9" idx="6"/>
            </p:cNvCxnSpPr>
            <p:nvPr/>
          </p:nvCxnSpPr>
          <p:spPr>
            <a:xfrm flipH="1" flipV="1">
              <a:off x="4236840" y="3304523"/>
              <a:ext cx="816016" cy="229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8" idx="7"/>
              <a:endCxn id="7" idx="2"/>
            </p:cNvCxnSpPr>
            <p:nvPr/>
          </p:nvCxnSpPr>
          <p:spPr>
            <a:xfrm>
              <a:off x="3831743" y="2725600"/>
              <a:ext cx="741104" cy="509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76845" y="4788497"/>
              <a:ext cx="168003" cy="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" idx="4"/>
              <a:endCxn id="9" idx="0"/>
            </p:cNvCxnSpPr>
            <p:nvPr/>
          </p:nvCxnSpPr>
          <p:spPr>
            <a:xfrm flipH="1">
              <a:off x="4164839" y="2368504"/>
              <a:ext cx="48001" cy="864017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" idx="3"/>
              <a:endCxn id="9" idx="7"/>
            </p:cNvCxnSpPr>
            <p:nvPr/>
          </p:nvCxnSpPr>
          <p:spPr>
            <a:xfrm flipH="1">
              <a:off x="4215751" y="2827425"/>
              <a:ext cx="378185" cy="426185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 rot="10800000">
              <a:off x="2417273" y="2827425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endCxn id="6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6" idx="2"/>
                <a:endCxn id="23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6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6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solidFill>
                <a:srgbClr val="7030A0"/>
              </a:solidFill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solidFill>
                <a:schemeClr val="accent1"/>
              </a:solidFill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solidFill>
              <a:srgbClr val="7030A0"/>
            </a:solidFill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 rot="586096">
              <a:off x="5216473" y="2586747"/>
              <a:ext cx="908398" cy="1296144"/>
              <a:chOff x="5175770" y="2492896"/>
              <a:chExt cx="908398" cy="1296144"/>
            </a:xfrm>
            <a:solidFill>
              <a:schemeClr val="accent1"/>
            </a:solidFill>
          </p:grpSpPr>
          <p:sp>
            <p:nvSpPr>
              <p:cNvPr id="88" name="Oval 87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95" name="Straight Connector 94"/>
              <p:cNvCxnSpPr>
                <a:endCxn id="88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0" idx="2"/>
              </p:cNvCxnSpPr>
              <p:nvPr/>
            </p:nvCxnSpPr>
            <p:spPr>
              <a:xfrm rot="10800000" flipV="1">
                <a:off x="5175770" y="2924938"/>
                <a:ext cx="764395" cy="374397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4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endCxn id="91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6012153" y="3103144"/>
                <a:ext cx="14" cy="163554"/>
              </a:xfrm>
              <a:prstGeom prst="line">
                <a:avLst/>
              </a:prstGeom>
              <a:grpFill/>
              <a:ln w="28575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 flipH="1">
              <a:off x="4404844" y="2848514"/>
              <a:ext cx="240005" cy="1008020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876256" y="1964308"/>
                <a:ext cx="864096" cy="36933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964308"/>
                <a:ext cx="86409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 rot="19544151">
                <a:off x="6761227" y="1655654"/>
                <a:ext cx="864096" cy="36933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44151">
                <a:off x="6761227" y="1655654"/>
                <a:ext cx="86409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71" t="-2513" r="-3279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9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 rotWithShape="1">
                <a:blip r:embed="rId4"/>
                <a:stretch>
                  <a:fillRect l="-1171" t="-2538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3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accent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accent1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193981"/>
              </a:xfrm>
              <a:prstGeom prst="rect">
                <a:avLst/>
              </a:prstGeom>
              <a:blipFill>
                <a:blip r:embed="rId4"/>
                <a:stretch>
                  <a:fillRect l="-1171" t="-3046" b="-71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5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88840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,	 </a:t>
                </a:r>
                <a:r>
                  <a:rPr lang="en-US" dirty="0">
                    <a:solidFill>
                      <a:schemeClr val="tx1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88840"/>
                <a:ext cx="2592288" cy="1200329"/>
              </a:xfrm>
              <a:prstGeom prst="rect">
                <a:avLst/>
              </a:prstGeom>
              <a:blipFill>
                <a:blip r:embed="rId3"/>
                <a:stretch>
                  <a:fillRect l="-1171" t="-2513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1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>
            <a:stCxn id="11" idx="4"/>
            <a:endCxn id="77" idx="2"/>
          </p:cNvCxnSpPr>
          <p:nvPr/>
        </p:nvCxnSpPr>
        <p:spPr>
          <a:xfrm>
            <a:off x="3924834" y="4000537"/>
            <a:ext cx="74735" cy="743424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1" idx="5"/>
            <a:endCxn id="78" idx="2"/>
          </p:cNvCxnSpPr>
          <p:nvPr/>
        </p:nvCxnSpPr>
        <p:spPr>
          <a:xfrm>
            <a:off x="3975746" y="3979448"/>
            <a:ext cx="311855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1" idx="5"/>
            <a:endCxn id="76" idx="2"/>
          </p:cNvCxnSpPr>
          <p:nvPr/>
        </p:nvCxnSpPr>
        <p:spPr>
          <a:xfrm>
            <a:off x="3975746" y="3979448"/>
            <a:ext cx="815924" cy="7645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1" idx="5"/>
          </p:cNvCxnSpPr>
          <p:nvPr/>
        </p:nvCxnSpPr>
        <p:spPr>
          <a:xfrm>
            <a:off x="3975746" y="3979448"/>
            <a:ext cx="1156993" cy="74183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5480398" y="1916832"/>
            <a:ext cx="144003" cy="1440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7" idx="7"/>
            <a:endCxn id="92" idx="2"/>
          </p:cNvCxnSpPr>
          <p:nvPr/>
        </p:nvCxnSpPr>
        <p:spPr>
          <a:xfrm flipV="1">
            <a:off x="4695761" y="1988834"/>
            <a:ext cx="784637" cy="736766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" idx="6"/>
            <a:endCxn id="92" idx="2"/>
          </p:cNvCxnSpPr>
          <p:nvPr/>
        </p:nvCxnSpPr>
        <p:spPr>
          <a:xfrm flipV="1">
            <a:off x="4284841" y="1988834"/>
            <a:ext cx="1195557" cy="30766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5400000">
            <a:off x="4121441" y="3785693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75" name="Oval 7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endCxn id="7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2"/>
              <a:endCxn id="12" idx="4"/>
            </p:cNvCxnSpPr>
            <p:nvPr/>
          </p:nvCxnSpPr>
          <p:spPr>
            <a:xfrm rot="16200000" flipH="1" flipV="1">
              <a:off x="5375040" y="2746639"/>
              <a:ext cx="386826" cy="74342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7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rgbClr val="7030A0"/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</a:t>
                </a:r>
                <a:r>
                  <a:rPr lang="en-US" b="1" dirty="0">
                    <a:solidFill>
                      <a:srgbClr val="7030A0"/>
                    </a:solidFill>
                  </a:rPr>
                  <a:t>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>
                <a:blip r:embed="rId3"/>
                <a:stretch>
                  <a:fillRect l="-1171" t="-3015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1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7030A0"/>
                    </a:solidFill>
                  </a:rPr>
                  <a:t>Remove and update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>
                <a:blip r:embed="rId3"/>
                <a:stretch>
                  <a:fillRect l="-1171" t="-3015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8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7030A0"/>
                    </a:solidFill>
                  </a:rPr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>
                <a:blip r:embed="rId3"/>
                <a:stretch>
                  <a:fillRect l="-1171" t="-3015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>
                <a:blip r:embed="rId3"/>
                <a:stretch>
                  <a:fillRect l="-1171" t="-3015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3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51840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maximal average degree over all subgraphs</a:t>
                </a:r>
              </a:p>
              <a:p>
                <a:pPr lvl="1"/>
                <a:r>
                  <a:rPr lang="en-US" sz="2500" dirty="0" smtClean="0"/>
                  <a:t>(Up </a:t>
                </a:r>
                <a:r>
                  <a:rPr lang="en-US" sz="2500" dirty="0"/>
                  <a:t>to a factor of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500" dirty="0" smtClean="0"/>
                  <a:t>)</a:t>
                </a:r>
                <a:endParaRPr lang="en-US" sz="2500" dirty="0"/>
              </a:p>
              <a:p>
                <a:pPr lvl="1"/>
                <a:r>
                  <a:rPr lang="en-US" sz="2500" dirty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, ∀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5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is 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small</a:t>
                </a:r>
                <a:r>
                  <a:rPr lang="en-US" sz="2800" dirty="0">
                    <a:latin typeface="Cambria Math" panose="02040503050406030204" pitchFamily="18" charset="0"/>
                  </a:rPr>
                  <a:t> then</a:t>
                </a:r>
              </a:p>
              <a:p>
                <a:pPr lvl="1"/>
                <a:r>
                  <a:rPr lang="en-US" sz="2500" dirty="0"/>
                  <a:t>No dense subgraphs, the graph is sparse everywhere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51840" cy="4495800"/>
              </a:xfrm>
              <a:blipFill rotWithShape="1">
                <a:blip r:embed="rId3"/>
                <a:stretch>
                  <a:fillRect l="-1533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case of large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067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325671" y="2224501"/>
            <a:ext cx="1871188" cy="1776036"/>
            <a:chOff x="3076924" y="2096852"/>
            <a:chExt cx="2807038" cy="266429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4299786" y="209685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8" idx="7"/>
              <a:endCxn id="5" idx="3"/>
            </p:cNvCxnSpPr>
            <p:nvPr/>
          </p:nvCxnSpPr>
          <p:spPr>
            <a:xfrm flipV="1">
              <a:off x="3836102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947858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1714" y="2816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27778" y="3609020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67938" y="3612468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86773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7818" y="4545124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1"/>
              <a:endCxn id="5" idx="5"/>
            </p:cNvCxnSpPr>
            <p:nvPr/>
          </p:nvCxnSpPr>
          <p:spPr>
            <a:xfrm flipH="1" flipV="1">
              <a:off x="4484174" y="2281240"/>
              <a:ext cx="495320" cy="567328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3"/>
            </p:cNvCxnSpPr>
            <p:nvPr/>
          </p:nvCxnSpPr>
          <p:spPr>
            <a:xfrm flipH="1">
              <a:off x="3260038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1"/>
            </p:cNvCxnSpPr>
            <p:nvPr/>
          </p:nvCxnSpPr>
          <p:spPr>
            <a:xfrm>
              <a:off x="3836102" y="3001320"/>
              <a:ext cx="423312" cy="6393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405212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9" idx="5"/>
            </p:cNvCxnSpPr>
            <p:nvPr/>
          </p:nvCxnSpPr>
          <p:spPr>
            <a:xfrm flipH="1" flipV="1">
              <a:off x="4412166" y="3793408"/>
              <a:ext cx="207288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1"/>
              <a:endCxn id="7" idx="5"/>
            </p:cNvCxnSpPr>
            <p:nvPr/>
          </p:nvCxnSpPr>
          <p:spPr>
            <a:xfrm flipH="1" flipV="1">
              <a:off x="5132246" y="3001320"/>
              <a:ext cx="567328" cy="64278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11" idx="1"/>
            </p:cNvCxnSpPr>
            <p:nvPr/>
          </p:nvCxnSpPr>
          <p:spPr>
            <a:xfrm>
              <a:off x="3260038" y="3793408"/>
              <a:ext cx="639336" cy="78335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6"/>
              <a:endCxn id="10" idx="2"/>
            </p:cNvCxnSpPr>
            <p:nvPr/>
          </p:nvCxnSpPr>
          <p:spPr>
            <a:xfrm>
              <a:off x="3867738" y="2924944"/>
              <a:ext cx="1800200" cy="79553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7"/>
              <a:endCxn id="10" idx="3"/>
            </p:cNvCxnSpPr>
            <p:nvPr/>
          </p:nvCxnSpPr>
          <p:spPr>
            <a:xfrm flipV="1">
              <a:off x="4772206" y="3796856"/>
              <a:ext cx="927368" cy="779904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9" idx="2"/>
            </p:cNvCxnSpPr>
            <p:nvPr/>
          </p:nvCxnSpPr>
          <p:spPr>
            <a:xfrm>
              <a:off x="3291674" y="3717032"/>
              <a:ext cx="936104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076924" y="3627932"/>
              <a:ext cx="216024" cy="216024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>
            <a:off x="3780831" y="2848514"/>
            <a:ext cx="144003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2"/>
            <a:endCxn id="9" idx="6"/>
          </p:cNvCxnSpPr>
          <p:nvPr/>
        </p:nvCxnSpPr>
        <p:spPr>
          <a:xfrm flipH="1" flipV="1">
            <a:off x="4236840" y="3304523"/>
            <a:ext cx="816016" cy="229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7"/>
            <a:endCxn id="7" idx="2"/>
          </p:cNvCxnSpPr>
          <p:nvPr/>
        </p:nvCxnSpPr>
        <p:spPr>
          <a:xfrm>
            <a:off x="3831743" y="2725600"/>
            <a:ext cx="741104" cy="50913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6845" y="4788497"/>
            <a:ext cx="168003" cy="0"/>
          </a:xfrm>
          <a:prstGeom prst="lin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" idx="4"/>
            <a:endCxn id="9" idx="0"/>
          </p:cNvCxnSpPr>
          <p:nvPr/>
        </p:nvCxnSpPr>
        <p:spPr>
          <a:xfrm flipH="1">
            <a:off x="4164839" y="2368504"/>
            <a:ext cx="48001" cy="864017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  <a:endCxn id="9" idx="7"/>
          </p:cNvCxnSpPr>
          <p:nvPr/>
        </p:nvCxnSpPr>
        <p:spPr>
          <a:xfrm flipH="1">
            <a:off x="4215751" y="2827425"/>
            <a:ext cx="378185" cy="426185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 rot="10800000">
            <a:off x="2417273" y="2827425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65" name="Oval 64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9" name="Straight Connector 68"/>
            <p:cNvCxnSpPr>
              <a:endCxn id="65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  <a:endCxn id="23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endCxn id="67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84841" y="1916832"/>
            <a:ext cx="1339560" cy="808768"/>
            <a:chOff x="4284841" y="1916832"/>
            <a:chExt cx="1339560" cy="808768"/>
          </a:xfrm>
          <a:solidFill>
            <a:schemeClr val="bg1">
              <a:lumMod val="95000"/>
            </a:schemeClr>
          </a:solidFill>
        </p:grpSpPr>
        <p:sp>
          <p:nvSpPr>
            <p:cNvPr id="92" name="Oval 91"/>
            <p:cNvSpPr/>
            <p:nvPr/>
          </p:nvSpPr>
          <p:spPr>
            <a:xfrm>
              <a:off x="5480398" y="1916832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7" idx="7"/>
              <a:endCxn id="92" idx="2"/>
            </p:cNvCxnSpPr>
            <p:nvPr/>
          </p:nvCxnSpPr>
          <p:spPr>
            <a:xfrm flipV="1">
              <a:off x="4695761" y="1988834"/>
              <a:ext cx="784637" cy="736766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" idx="6"/>
              <a:endCxn id="92" idx="2"/>
            </p:cNvCxnSpPr>
            <p:nvPr/>
          </p:nvCxnSpPr>
          <p:spPr>
            <a:xfrm flipV="1">
              <a:off x="4284841" y="1988834"/>
              <a:ext cx="1195557" cy="307669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924834" y="3979448"/>
            <a:ext cx="1298878" cy="908516"/>
            <a:chOff x="3924834" y="3979448"/>
            <a:chExt cx="1298878" cy="908516"/>
          </a:xfrm>
          <a:solidFill>
            <a:schemeClr val="bg1">
              <a:lumMod val="95000"/>
            </a:schemeClr>
          </a:solidFill>
        </p:grpSpPr>
        <p:cxnSp>
          <p:nvCxnSpPr>
            <p:cNvPr id="84" name="Straight Connector 83"/>
            <p:cNvCxnSpPr>
              <a:stCxn id="11" idx="4"/>
              <a:endCxn id="77" idx="2"/>
            </p:cNvCxnSpPr>
            <p:nvPr/>
          </p:nvCxnSpPr>
          <p:spPr>
            <a:xfrm>
              <a:off x="3924834" y="4000537"/>
              <a:ext cx="74735" cy="74342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" idx="5"/>
              <a:endCxn id="78" idx="2"/>
            </p:cNvCxnSpPr>
            <p:nvPr/>
          </p:nvCxnSpPr>
          <p:spPr>
            <a:xfrm>
              <a:off x="3975746" y="3979448"/>
              <a:ext cx="311855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" idx="5"/>
              <a:endCxn id="76" idx="2"/>
            </p:cNvCxnSpPr>
            <p:nvPr/>
          </p:nvCxnSpPr>
          <p:spPr>
            <a:xfrm>
              <a:off x="3975746" y="3979448"/>
              <a:ext cx="815924" cy="764513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" idx="5"/>
            </p:cNvCxnSpPr>
            <p:nvPr/>
          </p:nvCxnSpPr>
          <p:spPr>
            <a:xfrm>
              <a:off x="3975746" y="3979448"/>
              <a:ext cx="1156993" cy="741830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 rot="5400000">
              <a:off x="4121441" y="3785693"/>
              <a:ext cx="908398" cy="1296144"/>
              <a:chOff x="5175770" y="2492896"/>
              <a:chExt cx="908398" cy="1296144"/>
            </a:xfrm>
            <a:grpFill/>
          </p:grpSpPr>
          <p:sp>
            <p:nvSpPr>
              <p:cNvPr id="75" name="Oval 74"/>
              <p:cNvSpPr/>
              <p:nvPr/>
            </p:nvSpPr>
            <p:spPr>
              <a:xfrm>
                <a:off x="5940152" y="249289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940165" y="2852936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940165" y="3645037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40165" y="3357005"/>
                <a:ext cx="144003" cy="144003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endCxn id="75" idx="2"/>
              </p:cNvCxnSpPr>
              <p:nvPr/>
            </p:nvCxnSpPr>
            <p:spPr>
              <a:xfrm flipV="1">
                <a:off x="5175770" y="2564898"/>
                <a:ext cx="764382" cy="691011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6" idx="2"/>
                <a:endCxn id="12" idx="4"/>
              </p:cNvCxnSpPr>
              <p:nvPr/>
            </p:nvCxnSpPr>
            <p:spPr>
              <a:xfrm rot="16200000" flipH="1" flipV="1">
                <a:off x="5375040" y="2746639"/>
                <a:ext cx="386826" cy="743424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2"/>
              </p:cNvCxnSpPr>
              <p:nvPr/>
            </p:nvCxnSpPr>
            <p:spPr>
              <a:xfrm flipH="1" flipV="1">
                <a:off x="5196859" y="3306822"/>
                <a:ext cx="743306" cy="12218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77" idx="2"/>
              </p:cNvCxnSpPr>
              <p:nvPr/>
            </p:nvCxnSpPr>
            <p:spPr>
              <a:xfrm>
                <a:off x="5175770" y="3357734"/>
                <a:ext cx="764395" cy="35930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/>
          <p:cNvGrpSpPr/>
          <p:nvPr/>
        </p:nvGrpSpPr>
        <p:grpSpPr>
          <a:xfrm rot="586096">
            <a:off x="5216473" y="2586747"/>
            <a:ext cx="908398" cy="1296144"/>
            <a:chOff x="5175770" y="2492896"/>
            <a:chExt cx="908398" cy="1296144"/>
          </a:xfrm>
          <a:solidFill>
            <a:schemeClr val="bg1">
              <a:lumMod val="95000"/>
            </a:schemeClr>
          </a:solidFill>
        </p:grpSpPr>
        <p:sp>
          <p:nvSpPr>
            <p:cNvPr id="88" name="Oval 87"/>
            <p:cNvSpPr/>
            <p:nvPr/>
          </p:nvSpPr>
          <p:spPr>
            <a:xfrm>
              <a:off x="5940152" y="249289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940165" y="2852936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940165" y="3645037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40165" y="3357005"/>
              <a:ext cx="144003" cy="144003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endCxn id="88" idx="2"/>
            </p:cNvCxnSpPr>
            <p:nvPr/>
          </p:nvCxnSpPr>
          <p:spPr>
            <a:xfrm flipV="1">
              <a:off x="5175770" y="2564898"/>
              <a:ext cx="764382" cy="691011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0" idx="2"/>
            </p:cNvCxnSpPr>
            <p:nvPr/>
          </p:nvCxnSpPr>
          <p:spPr>
            <a:xfrm rot="10800000" flipV="1">
              <a:off x="5175770" y="2924938"/>
              <a:ext cx="764395" cy="374397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4" idx="2"/>
            </p:cNvCxnSpPr>
            <p:nvPr/>
          </p:nvCxnSpPr>
          <p:spPr>
            <a:xfrm flipH="1" flipV="1">
              <a:off x="5196859" y="3306822"/>
              <a:ext cx="743306" cy="12218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91" idx="2"/>
            </p:cNvCxnSpPr>
            <p:nvPr/>
          </p:nvCxnSpPr>
          <p:spPr>
            <a:xfrm>
              <a:off x="5175770" y="3357734"/>
              <a:ext cx="764395" cy="359305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012153" y="3103144"/>
              <a:ext cx="14" cy="163554"/>
            </a:xfrm>
            <a:prstGeom prst="line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 flipH="1">
            <a:off x="4404844" y="2848514"/>
            <a:ext cx="240005" cy="100802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solidFill>
                <a:srgbClr val="E9EEE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	 direct outwards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Remove and update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Repeat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0493"/>
                <a:ext cx="259228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71" t="-2513" b="-6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Up Arrow Callout 25"/>
              <p:cNvSpPr/>
              <p:nvPr/>
            </p:nvSpPr>
            <p:spPr>
              <a:xfrm rot="20016183">
                <a:off x="3981981" y="3587663"/>
                <a:ext cx="2552824" cy="1827477"/>
              </a:xfrm>
              <a:prstGeom prst="upArrowCallout">
                <a:avLst>
                  <a:gd name="adj1" fmla="val 13499"/>
                  <a:gd name="adj2" fmla="val 16174"/>
                  <a:gd name="adj3" fmla="val 25000"/>
                  <a:gd name="adj4" fmla="val 48649"/>
                </a:avLst>
              </a:prstGeom>
              <a:solidFill>
                <a:schemeClr val="accent1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𝑬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func>
                                    <m:funcPr>
                                      <m:ctrlPr>
                                        <a:rPr lang="en-US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b="1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1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1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𝝐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Up Arrow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16183">
                <a:off x="3981981" y="3587663"/>
                <a:ext cx="2552824" cy="1827477"/>
              </a:xfrm>
              <a:prstGeom prst="upArrowCallout">
                <a:avLst>
                  <a:gd name="adj1" fmla="val 13499"/>
                  <a:gd name="adj2" fmla="val 16174"/>
                  <a:gd name="adj3" fmla="val 25000"/>
                  <a:gd name="adj4" fmla="val 48649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dirty="0"/>
                  <a:t>algorithm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graphs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An adaptation for the case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𝒅𝒊𝒔𝒕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Will provide a measure to distinguish 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 r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dirty="0"/>
                  <a:t>algorithm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graphs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An adaptation for the case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𝒅𝒊𝒔𝒕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Will provide a measure to distinguish 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 r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0544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dirty="0"/>
                  <a:t>algorithm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graphs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 adaptation for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Will provide a measure to distinguish close and far</a:t>
                </a:r>
              </a:p>
              <a:p>
                <a:r>
                  <a:rPr lang="en-US" dirty="0"/>
                  <a:t>Estimating the measure</a:t>
                </a: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 r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</p:spPr>
            <p:txBody>
              <a:bodyPr/>
              <a:lstStyle/>
              <a:p>
                <a:r>
                  <a:rPr lang="en-US" dirty="0"/>
                  <a:t>A global poly-time </a:t>
                </a:r>
                <a:r>
                  <a:rPr lang="en-US" dirty="0">
                    <a:solidFill>
                      <a:srgbClr val="FF0000"/>
                    </a:solidFill>
                  </a:rPr>
                  <a:t>forest-decomposition </a:t>
                </a:r>
                <a:r>
                  <a:rPr lang="en-US" dirty="0"/>
                  <a:t>algorithm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graphs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𝒢</m:t>
                        </m:r>
                      </m:e>
                      <m:sub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 adaptation for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𝒢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Will provide a measure to distinguish close and far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Estimating the measure -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func>
                                  <m:funcPr>
                                    <m:ctrlPr>
                                      <a:rPr lang="en-US" sz="3200" b="1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3200" b="1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32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32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3200" b="1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/>
                  <a:t>From global to local</a:t>
                </a:r>
              </a:p>
              <a:p>
                <a:pPr lvl="1"/>
                <a:r>
                  <a:rPr lang="en-US" dirty="0"/>
                  <a:t>Ensuring </a:t>
                </a:r>
                <a:r>
                  <a:rPr lang="en-US" dirty="0" err="1" smtClean="0"/>
                  <a:t>sublinearity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639872" cy="4495800"/>
              </a:xfrm>
              <a:blipFill rotWithShape="1">
                <a:blip r:embed="rId2"/>
                <a:stretch>
                  <a:fillRect l="-423" t="-1357" r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1845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קובץ:וי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674440" cy="6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79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7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6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70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/>
                  <a:t> - the set of </a:t>
                </a:r>
                <a:r>
                  <a:rPr lang="en-US" sz="2700" dirty="0">
                    <a:solidFill>
                      <a:srgbClr val="FF0000"/>
                    </a:solidFill>
                  </a:rPr>
                  <a:t>remaining (active) vertices </a:t>
                </a:r>
                <a:r>
                  <a:rPr lang="en-US" sz="2700" dirty="0"/>
                  <a:t>after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700" dirty="0"/>
                  <a:t> rounds</a:t>
                </a:r>
                <a:endParaRPr lang="en-US" sz="2500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70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/>
                  <a:t> - the set of </a:t>
                </a:r>
                <a:r>
                  <a:rPr lang="en-US" sz="2700" dirty="0" smtClean="0">
                    <a:solidFill>
                      <a:srgbClr val="FF0000"/>
                    </a:solidFill>
                  </a:rPr>
                  <a:t>remaining (active) </a:t>
                </a:r>
                <a:r>
                  <a:rPr lang="en-US" sz="2700" dirty="0">
                    <a:solidFill>
                      <a:srgbClr val="FF0000"/>
                    </a:solidFill>
                  </a:rPr>
                  <a:t>vertices </a:t>
                </a:r>
                <a:r>
                  <a:rPr lang="en-US" sz="2700" dirty="0"/>
                  <a:t>after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700" dirty="0"/>
                  <a:t> rounds</a:t>
                </a:r>
                <a:endParaRPr lang="en-US" sz="2500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500" dirty="0" err="1"/>
                  <a:t>iff</a:t>
                </a:r>
                <a:r>
                  <a:rPr lang="en-US" sz="2500" dirty="0"/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8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70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/>
                  <a:t> - the set of </a:t>
                </a:r>
                <a:r>
                  <a:rPr lang="en-US" sz="2700" dirty="0">
                    <a:solidFill>
                      <a:srgbClr val="FF0000"/>
                    </a:solidFill>
                  </a:rPr>
                  <a:t>remaining (active) vertices </a:t>
                </a:r>
                <a:r>
                  <a:rPr lang="en-US" sz="2700" dirty="0"/>
                  <a:t>after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700" dirty="0"/>
                  <a:t> rounds</a:t>
                </a:r>
                <a:endParaRPr lang="en-US" sz="2500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500" dirty="0" err="1"/>
                  <a:t>iff</a:t>
                </a:r>
                <a:r>
                  <a:rPr lang="en-US" sz="2500" dirty="0"/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84984"/>
                <a:ext cx="5760640" cy="211731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700" b="1" u="sng" dirty="0" smtClean="0"/>
                  <a:t>Tester(</a:t>
                </a:r>
                <a14:m>
                  <m:oMath xmlns:m="http://schemas.openxmlformats.org/officeDocument/2006/math">
                    <m:r>
                      <a:rPr lang="en-US" sz="2700" b="1" i="1" u="sng" smtClean="0">
                        <a:latin typeface="Cambria Math"/>
                      </a:rPr>
                      <m:t>𝜶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a:rPr lang="en-US" sz="2700" b="1" i="1" u="sng" smtClean="0">
                        <a:latin typeface="Cambria Math"/>
                      </a:rPr>
                      <m:t>𝝐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700" b="0" i="0" u="sng" smtClean="0">
                        <a:latin typeface="Cambria Math"/>
                      </a:rPr>
                      <m:t>access</m:t>
                    </m:r>
                    <m:r>
                      <a:rPr lang="en-US" sz="2700" b="0" i="0" u="sng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0" u="sng" smtClean="0">
                        <a:latin typeface="Cambria Math"/>
                      </a:rPr>
                      <m:t>to</m:t>
                    </m:r>
                    <m:r>
                      <a:rPr lang="en-US" sz="2700" b="0" i="0" u="sng" smtClean="0">
                        <a:latin typeface="Cambria Math"/>
                      </a:rPr>
                      <m:t> </m:t>
                    </m:r>
                    <m:r>
                      <a:rPr lang="en-US" sz="2700" b="1" i="1" u="sng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700" b="1" u="sng" dirty="0" smtClean="0"/>
                  <a:t>)</a:t>
                </a:r>
                <a:endParaRPr lang="en-US" sz="2700" b="1" u="sng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edges </a:t>
                </a:r>
                <a:r>
                  <a:rPr lang="en-US" sz="2400" dirty="0" err="1"/>
                  <a:t>u.a.r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(almost)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Check if both endpoints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Accept/reject based on fraction of sampled edges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4984"/>
                <a:ext cx="5760640" cy="2117311"/>
              </a:xfrm>
              <a:prstGeom prst="rect">
                <a:avLst/>
              </a:prstGeom>
              <a:blipFill rotWithShape="1">
                <a:blip r:embed="rId5"/>
                <a:stretch>
                  <a:fillRect l="-1901" t="-6590" b="-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44208" y="3356992"/>
                <a:ext cx="2360198" cy="1081450"/>
              </a:xfrm>
              <a:prstGeom prst="rect">
                <a:avLst/>
              </a:prstGeom>
              <a:noFill/>
              <a:ln w="19050">
                <a:solidFill>
                  <a:srgbClr val="99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⁡(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queries per edge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[Eden Rosenbaum 17]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356992"/>
                <a:ext cx="2360198" cy="1081450"/>
              </a:xfrm>
              <a:prstGeom prst="rect">
                <a:avLst/>
              </a:prstGeom>
              <a:blipFill rotWithShape="1">
                <a:blip r:embed="rId6"/>
                <a:stretch>
                  <a:fillRect b="-7222"/>
                </a:stretch>
              </a:blipFill>
              <a:ln w="19050">
                <a:solidFill>
                  <a:srgbClr val="99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139952" y="3356992"/>
            <a:ext cx="2304256" cy="504056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Arboricity – A measure of sparseness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Minimum</a:t>
                </a:r>
                <a:r>
                  <a:rPr lang="en-US" sz="2800" dirty="0"/>
                  <a:t> number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forests</a:t>
                </a:r>
                <a:r>
                  <a:rPr lang="en-US" sz="2800" dirty="0"/>
                  <a:t> to cover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The maximal average degree over all subgraphs</a:t>
                </a:r>
              </a:p>
              <a:p>
                <a:pPr lvl="1"/>
                <a:r>
                  <a:rPr lang="en-US" sz="2500" dirty="0"/>
                  <a:t>(Up to a factor of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, ∀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50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sz="25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is </a:t>
                </a:r>
                <a:r>
                  <a:rPr 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small</a:t>
                </a:r>
                <a:r>
                  <a:rPr lang="en-US" sz="2800" dirty="0">
                    <a:latin typeface="Cambria Math" panose="02040503050406030204" pitchFamily="18" charset="0"/>
                  </a:rPr>
                  <a:t> then</a:t>
                </a:r>
              </a:p>
              <a:p>
                <a:pPr lvl="1"/>
                <a:r>
                  <a:rPr lang="en-US" sz="2500" dirty="0"/>
                  <a:t>No dense subgraphs, the graph is sparse </a:t>
                </a:r>
                <a:r>
                  <a:rPr lang="en-US" sz="2500" dirty="0" smtClean="0"/>
                  <a:t>everywhere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For all graphs,</a:t>
                </a:r>
                <a:r>
                  <a:rPr lang="en-US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endParaRPr lang="en-US" sz="2800" dirty="0">
                  <a:latin typeface="Cambria Math" panose="02040503050406030204" pitchFamily="18" charset="0"/>
                </a:endParaRP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14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495800"/>
              </a:xfrm>
              <a:blipFill rotWithShape="1">
                <a:blip r:embed="rId3"/>
                <a:stretch>
                  <a:fillRect l="-1571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2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func>
                      <m:funcPr>
                        <m:ctrlP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7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  <m:r>
                          <a:rPr lang="en-US" sz="27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70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700" dirty="0"/>
                  <a:t> - the set of </a:t>
                </a:r>
                <a:r>
                  <a:rPr lang="en-US" sz="2700" dirty="0">
                    <a:solidFill>
                      <a:srgbClr val="FF0000"/>
                    </a:solidFill>
                  </a:rPr>
                  <a:t>remaining (active) vertices </a:t>
                </a:r>
                <a:r>
                  <a:rPr lang="en-US" sz="2700" dirty="0"/>
                  <a:t>after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0070C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sz="2700" dirty="0"/>
                  <a:t> rounds</a:t>
                </a:r>
                <a:endParaRPr lang="en-US" sz="2500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5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5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5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500" dirty="0" err="1"/>
                  <a:t>iff</a:t>
                </a:r>
                <a:r>
                  <a:rPr lang="en-US" sz="2500" dirty="0"/>
                  <a:t>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lvl="1"/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637112"/>
              </a:xfrm>
              <a:blipFill rotWithShape="1">
                <a:blip r:embed="rId4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84984"/>
                <a:ext cx="5760640" cy="211731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2700" b="1" u="sng" dirty="0" smtClean="0"/>
                  <a:t>Tester(</a:t>
                </a:r>
                <a14:m>
                  <m:oMath xmlns:m="http://schemas.openxmlformats.org/officeDocument/2006/math">
                    <m:r>
                      <a:rPr lang="en-US" sz="2700" b="1" i="1" u="sng" smtClean="0">
                        <a:latin typeface="Cambria Math"/>
                      </a:rPr>
                      <m:t>𝜶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a:rPr lang="en-US" sz="2700" b="1" i="1" u="sng" smtClean="0">
                        <a:latin typeface="Cambria Math"/>
                      </a:rPr>
                      <m:t>𝝐</m:t>
                    </m:r>
                    <m:r>
                      <a:rPr lang="en-US" sz="2700" b="1" i="1" u="sng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700" b="0" i="0" u="sng" smtClean="0">
                        <a:latin typeface="Cambria Math"/>
                      </a:rPr>
                      <m:t>access</m:t>
                    </m:r>
                    <m:r>
                      <a:rPr lang="en-US" sz="2700" b="0" i="0" u="sng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0" u="sng" smtClean="0">
                        <a:latin typeface="Cambria Math"/>
                      </a:rPr>
                      <m:t>to</m:t>
                    </m:r>
                    <m:r>
                      <a:rPr lang="en-US" sz="2700" b="0" i="0" u="sng" smtClean="0">
                        <a:latin typeface="Cambria Math"/>
                      </a:rPr>
                      <m:t> </m:t>
                    </m:r>
                    <m:r>
                      <a:rPr lang="en-US" sz="2700" b="1" i="1" u="sng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700" b="1" u="sng" dirty="0" smtClean="0"/>
                  <a:t>)</a:t>
                </a:r>
                <a:endParaRPr lang="en-US" sz="2700" b="1" u="sng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</m:den>
                    </m:f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edges </a:t>
                </a:r>
                <a:r>
                  <a:rPr lang="en-US" sz="2400" dirty="0" err="1"/>
                  <a:t>u.a.r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(almost)</a:t>
                </a: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9900CC"/>
                    </a:solidFill>
                  </a:rPr>
                  <a:t>Check if both endpoints belong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Accept/reject based on fraction of sampled edges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sz="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84984"/>
                <a:ext cx="5760640" cy="2117311"/>
              </a:xfrm>
              <a:prstGeom prst="rect">
                <a:avLst/>
              </a:prstGeom>
              <a:blipFill rotWithShape="1">
                <a:blip r:embed="rId5"/>
                <a:stretch>
                  <a:fillRect l="-1901" t="-6590" b="-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44208" y="3356992"/>
                <a:ext cx="2360198" cy="1081450"/>
              </a:xfrm>
              <a:prstGeom prst="rect">
                <a:avLst/>
              </a:prstGeom>
              <a:noFill/>
              <a:ln w="19050">
                <a:solidFill>
                  <a:srgbClr val="99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⋅(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⁡(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)/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queries per edge</a:t>
                </a:r>
              </a:p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[Eden Rosenbaum 17]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356992"/>
                <a:ext cx="2360198" cy="1081450"/>
              </a:xfrm>
              <a:prstGeom prst="rect">
                <a:avLst/>
              </a:prstGeom>
              <a:blipFill rotWithShape="1">
                <a:blip r:embed="rId6"/>
                <a:stretch>
                  <a:fillRect b="-7222"/>
                </a:stretch>
              </a:blipFill>
              <a:ln w="19050">
                <a:solidFill>
                  <a:srgbClr val="99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139952" y="3356992"/>
            <a:ext cx="2304256" cy="504056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 rotWithShape="1"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853136"/>
          </a:xfrm>
        </p:spPr>
        <p:txBody>
          <a:bodyPr>
            <a:normAutofit/>
          </a:bodyPr>
          <a:lstStyle/>
          <a:p>
            <a:endParaRPr lang="en-US" sz="2800" i="1" dirty="0">
              <a:solidFill>
                <a:srgbClr val="0070C0"/>
              </a:solidFill>
              <a:latin typeface="Cambria Math"/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lvl="1"/>
            <a:endParaRPr lang="en-US" sz="2500" i="1" dirty="0">
              <a:solidFill>
                <a:srgbClr val="0070C0"/>
              </a:solidFill>
              <a:latin typeface="Cambria Math"/>
            </a:endParaRPr>
          </a:p>
          <a:p>
            <a:pPr marL="365760" lvl="1" indent="0">
              <a:buNone/>
            </a:pPr>
            <a:endParaRPr lang="en-US" sz="2500" i="1" dirty="0">
              <a:solidFill>
                <a:srgbClr val="0070C0"/>
              </a:solidFill>
              <a:latin typeface="Cambria Math"/>
            </a:endParaRPr>
          </a:p>
          <a:p>
            <a:pPr marL="365760" lvl="1" indent="0">
              <a:buNone/>
            </a:pPr>
            <a:endParaRPr lang="en-US" sz="2500" i="1" dirty="0">
              <a:solidFill>
                <a:srgbClr val="0070C0"/>
              </a:solidFill>
              <a:latin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9121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7919792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	 </a:t>
                </a:r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7919792" cy="4853136"/>
              </a:xfrm>
              <a:blipFill rotWithShape="0">
                <a:blip r:embed="rId4"/>
                <a:stretch>
                  <a:fillRect l="-385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7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063808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	 </a:t>
                </a: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063808" cy="4853136"/>
              </a:xfrm>
              <a:blipFill rotWithShape="0">
                <a:blip r:embed="rId4"/>
                <a:stretch>
                  <a:fillRect l="-378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6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35816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	</a:t>
                </a:r>
                <a:r>
                  <a:rPr lang="en-US" sz="28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35816" cy="4853136"/>
              </a:xfrm>
              <a:blipFill rotWithShape="0">
                <a:blip r:embed="rId4"/>
                <a:stretch>
                  <a:fillRect l="-375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8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7847784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	 </a:t>
                </a:r>
                <a:r>
                  <a:rPr lang="en-US" sz="2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7847784" cy="4853136"/>
              </a:xfrm>
              <a:blipFill rotWithShape="1">
                <a:blip r:embed="rId4"/>
                <a:stretch>
                  <a:fillRect l="-389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91674" y="287659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35816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	 </a:t>
                </a:r>
                <a:r>
                  <a:rPr 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35816" cy="4853136"/>
              </a:xfrm>
              <a:blipFill rotWithShape="0">
                <a:blip r:embed="rId4"/>
                <a:stretch>
                  <a:fillRect l="-375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91674" y="287659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6" idx="7"/>
          </p:cNvCxnSpPr>
          <p:nvPr/>
        </p:nvCxnSpPr>
        <p:spPr>
          <a:xfrm flipH="1">
            <a:off x="6080348" y="3022166"/>
            <a:ext cx="519872" cy="540483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88164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2241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7650" y="354373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76936" y="3585976"/>
            <a:ext cx="252008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97562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256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9224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5820242" y="3030232"/>
            <a:ext cx="797792" cy="55574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7"/>
          </p:cNvCxnSpPr>
          <p:nvPr/>
        </p:nvCxnSpPr>
        <p:spPr>
          <a:xfrm flipH="1">
            <a:off x="6359834" y="3056592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  <a:endCxn id="11" idx="0"/>
          </p:cNvCxnSpPr>
          <p:nvPr/>
        </p:nvCxnSpPr>
        <p:spPr>
          <a:xfrm>
            <a:off x="6681674" y="3056592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10" idx="1"/>
          </p:cNvCxnSpPr>
          <p:nvPr/>
        </p:nvCxnSpPr>
        <p:spPr>
          <a:xfrm>
            <a:off x="6681674" y="3056592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12" idx="1"/>
          </p:cNvCxnSpPr>
          <p:nvPr/>
        </p:nvCxnSpPr>
        <p:spPr>
          <a:xfrm>
            <a:off x="6745314" y="3030232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</a:t>
                </a:r>
                <a:r>
                  <a:rPr lang="en-US" sz="2800" dirty="0" smtClean="0"/>
                  <a:t>	</a:t>
                </a:r>
                <a:r>
                  <a:rPr lang="en-US" sz="2800" dirty="0"/>
                  <a:t>	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853136"/>
              </a:xfrm>
              <a:blipFill rotWithShape="0">
                <a:blip r:embed="rId4"/>
                <a:stretch>
                  <a:fillRect l="-357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91674" y="287659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6" idx="7"/>
          </p:cNvCxnSpPr>
          <p:nvPr/>
        </p:nvCxnSpPr>
        <p:spPr>
          <a:xfrm flipH="1">
            <a:off x="6080348" y="3022166"/>
            <a:ext cx="519872" cy="540483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88164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2241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7650" y="354373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76936" y="3585976"/>
            <a:ext cx="252008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97562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256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9224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5820242" y="3030232"/>
            <a:ext cx="797792" cy="55574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7"/>
          </p:cNvCxnSpPr>
          <p:nvPr/>
        </p:nvCxnSpPr>
        <p:spPr>
          <a:xfrm flipH="1">
            <a:off x="6359834" y="3056592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  <a:endCxn id="11" idx="0"/>
          </p:cNvCxnSpPr>
          <p:nvPr/>
        </p:nvCxnSpPr>
        <p:spPr>
          <a:xfrm>
            <a:off x="6681674" y="3056592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10" idx="1"/>
          </p:cNvCxnSpPr>
          <p:nvPr/>
        </p:nvCxnSpPr>
        <p:spPr>
          <a:xfrm>
            <a:off x="6681674" y="3056592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12" idx="1"/>
          </p:cNvCxnSpPr>
          <p:nvPr/>
        </p:nvCxnSpPr>
        <p:spPr>
          <a:xfrm>
            <a:off x="6745314" y="3030232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799650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6034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4131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19" idx="0"/>
          </p:cNvCxnSpPr>
          <p:nvPr/>
        </p:nvCxnSpPr>
        <p:spPr>
          <a:xfrm>
            <a:off x="7383762" y="363770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7383762" y="3637704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1"/>
          </p:cNvCxnSpPr>
          <p:nvPr/>
        </p:nvCxnSpPr>
        <p:spPr>
          <a:xfrm>
            <a:off x="7447402" y="3611344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245420" y="411442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2" idx="5"/>
          </p:cNvCxnSpPr>
          <p:nvPr/>
        </p:nvCxnSpPr>
        <p:spPr>
          <a:xfrm>
            <a:off x="7431408" y="3624160"/>
            <a:ext cx="814012" cy="488928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47770" y="412040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84934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0"/>
          </p:cNvCxnSpPr>
          <p:nvPr/>
        </p:nvCxnSpPr>
        <p:spPr>
          <a:xfrm>
            <a:off x="717118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1706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72757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941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3163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73578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6" idx="4"/>
            <a:endCxn id="34" idx="0"/>
          </p:cNvCxnSpPr>
          <p:nvPr/>
        </p:nvCxnSpPr>
        <p:spPr>
          <a:xfrm flipH="1">
            <a:off x="5997602" y="3654833"/>
            <a:ext cx="44562" cy="458255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3"/>
            <a:endCxn id="37" idx="7"/>
          </p:cNvCxnSpPr>
          <p:nvPr/>
        </p:nvCxnSpPr>
        <p:spPr>
          <a:xfrm flipH="1">
            <a:off x="5228139" y="3639017"/>
            <a:ext cx="499918" cy="489887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135955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6003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7"/>
          </p:cNvCxnSpPr>
          <p:nvPr/>
        </p:nvCxnSpPr>
        <p:spPr>
          <a:xfrm flipH="1">
            <a:off x="4952216" y="3651738"/>
            <a:ext cx="760025" cy="47716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the </a:t>
                </a:r>
                <a:r>
                  <a:rPr lang="en-US" sz="2800" dirty="0" smtClean="0"/>
                  <a:t>		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531352" cy="4853136"/>
              </a:xfrm>
              <a:blipFill rotWithShape="1">
                <a:blip r:embed="rId4"/>
                <a:stretch>
                  <a:fillRect l="-357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91674" y="287659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6" idx="7"/>
          </p:cNvCxnSpPr>
          <p:nvPr/>
        </p:nvCxnSpPr>
        <p:spPr>
          <a:xfrm flipH="1">
            <a:off x="6080348" y="3022166"/>
            <a:ext cx="519872" cy="540483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88164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2241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7650" y="354373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76936" y="3585976"/>
            <a:ext cx="252008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97562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256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9224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5820242" y="3030232"/>
            <a:ext cx="797792" cy="55574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7"/>
          </p:cNvCxnSpPr>
          <p:nvPr/>
        </p:nvCxnSpPr>
        <p:spPr>
          <a:xfrm flipH="1">
            <a:off x="6359834" y="3056592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  <a:endCxn id="11" idx="0"/>
          </p:cNvCxnSpPr>
          <p:nvPr/>
        </p:nvCxnSpPr>
        <p:spPr>
          <a:xfrm>
            <a:off x="6681674" y="3056592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10" idx="1"/>
          </p:cNvCxnSpPr>
          <p:nvPr/>
        </p:nvCxnSpPr>
        <p:spPr>
          <a:xfrm>
            <a:off x="6681674" y="3056592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12" idx="1"/>
          </p:cNvCxnSpPr>
          <p:nvPr/>
        </p:nvCxnSpPr>
        <p:spPr>
          <a:xfrm>
            <a:off x="6745314" y="3030232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799650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6034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4131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19" idx="0"/>
          </p:cNvCxnSpPr>
          <p:nvPr/>
        </p:nvCxnSpPr>
        <p:spPr>
          <a:xfrm>
            <a:off x="7383762" y="363770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7383762" y="3637704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1"/>
          </p:cNvCxnSpPr>
          <p:nvPr/>
        </p:nvCxnSpPr>
        <p:spPr>
          <a:xfrm>
            <a:off x="7447402" y="3611344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245420" y="411442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2" idx="5"/>
          </p:cNvCxnSpPr>
          <p:nvPr/>
        </p:nvCxnSpPr>
        <p:spPr>
          <a:xfrm>
            <a:off x="7431408" y="3624160"/>
            <a:ext cx="814012" cy="488928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47770" y="412040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84934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0"/>
          </p:cNvCxnSpPr>
          <p:nvPr/>
        </p:nvCxnSpPr>
        <p:spPr>
          <a:xfrm>
            <a:off x="717118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1706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72757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941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3163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73578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6" idx="4"/>
            <a:endCxn id="34" idx="0"/>
          </p:cNvCxnSpPr>
          <p:nvPr/>
        </p:nvCxnSpPr>
        <p:spPr>
          <a:xfrm flipH="1">
            <a:off x="5997602" y="3654833"/>
            <a:ext cx="44562" cy="458255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3"/>
            <a:endCxn id="37" idx="7"/>
          </p:cNvCxnSpPr>
          <p:nvPr/>
        </p:nvCxnSpPr>
        <p:spPr>
          <a:xfrm flipH="1">
            <a:off x="5228139" y="3639017"/>
            <a:ext cx="499918" cy="489887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135955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6003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7"/>
          </p:cNvCxnSpPr>
          <p:nvPr/>
        </p:nvCxnSpPr>
        <p:spPr>
          <a:xfrm flipH="1">
            <a:off x="4952216" y="3651738"/>
            <a:ext cx="760025" cy="47716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8388424" y="296659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88593" y="433265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4332652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 flipV="1">
            <a:off x="6681024" y="475485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Deciding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648" y="228600"/>
                <a:ext cx="8531352" cy="990600"/>
              </a:xfrm>
              <a:blipFill>
                <a:blip r:embed="rId3"/>
                <a:stretch>
                  <a:fillRect l="-2931" t="-1235" b="-1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207824" cy="485313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Suffices to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emulate </a:t>
                </a:r>
                <a:r>
                  <a:rPr lang="en-US" sz="2800" dirty="0"/>
                  <a:t>the algorithm on </a:t>
                </a:r>
                <a:r>
                  <a:rPr lang="en-US" sz="2800" dirty="0" smtClean="0"/>
                  <a:t>the 	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-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neighborhood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dirty="0">
                    <a:latin typeface="Cambria Math"/>
                  </a:rPr>
                  <a:t>Still might be too expensive</a:t>
                </a:r>
              </a:p>
              <a:p>
                <a:pPr lvl="1"/>
                <a:r>
                  <a:rPr lang="en-US" sz="2500" dirty="0">
                    <a:latin typeface="Cambria Math"/>
                  </a:rPr>
                  <a:t>(no bound on max. deg.)</a:t>
                </a:r>
              </a:p>
              <a:p>
                <a:endParaRPr lang="en-US" sz="2800" dirty="0">
                  <a:solidFill>
                    <a:srgbClr val="0070C0"/>
                  </a:solidFill>
                </a:endParaRPr>
              </a:p>
              <a:p>
                <a:pPr lvl="1"/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365760" lvl="1" indent="0">
                  <a:buNone/>
                </a:pPr>
                <a:endParaRPr lang="en-US" sz="25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207824" cy="4853136"/>
              </a:xfrm>
              <a:blipFill rotWithShape="0">
                <a:blip r:embed="rId4"/>
                <a:stretch>
                  <a:fillRect l="-371" t="-13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91674" y="2876592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6" idx="7"/>
          </p:cNvCxnSpPr>
          <p:nvPr/>
        </p:nvCxnSpPr>
        <p:spPr>
          <a:xfrm flipH="1">
            <a:off x="6080348" y="3022166"/>
            <a:ext cx="519872" cy="540483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988164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2241" y="354683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7650" y="354373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476936" y="3585976"/>
            <a:ext cx="252008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97562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256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9224" y="3531976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</p:cNvCxnSpPr>
          <p:nvPr/>
        </p:nvCxnSpPr>
        <p:spPr>
          <a:xfrm flipH="1">
            <a:off x="5820242" y="3030232"/>
            <a:ext cx="797792" cy="55574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7"/>
          </p:cNvCxnSpPr>
          <p:nvPr/>
        </p:nvCxnSpPr>
        <p:spPr>
          <a:xfrm flipH="1">
            <a:off x="6359834" y="3056592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  <a:endCxn id="11" idx="0"/>
          </p:cNvCxnSpPr>
          <p:nvPr/>
        </p:nvCxnSpPr>
        <p:spPr>
          <a:xfrm>
            <a:off x="6681674" y="3056592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10" idx="1"/>
          </p:cNvCxnSpPr>
          <p:nvPr/>
        </p:nvCxnSpPr>
        <p:spPr>
          <a:xfrm>
            <a:off x="6681674" y="3056592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5"/>
            <a:endCxn id="12" idx="1"/>
          </p:cNvCxnSpPr>
          <p:nvPr/>
        </p:nvCxnSpPr>
        <p:spPr>
          <a:xfrm>
            <a:off x="6745314" y="3030232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799650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6034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4131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19" idx="0"/>
          </p:cNvCxnSpPr>
          <p:nvPr/>
        </p:nvCxnSpPr>
        <p:spPr>
          <a:xfrm>
            <a:off x="7383762" y="363770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7383762" y="3637704"/>
            <a:ext cx="431704" cy="4912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1"/>
          </p:cNvCxnSpPr>
          <p:nvPr/>
        </p:nvCxnSpPr>
        <p:spPr>
          <a:xfrm>
            <a:off x="7447402" y="3611344"/>
            <a:ext cx="609726" cy="51756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245420" y="4114423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2" idx="5"/>
          </p:cNvCxnSpPr>
          <p:nvPr/>
        </p:nvCxnSpPr>
        <p:spPr>
          <a:xfrm>
            <a:off x="7431408" y="3624160"/>
            <a:ext cx="814012" cy="488928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347770" y="412040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84934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6" idx="0"/>
          </p:cNvCxnSpPr>
          <p:nvPr/>
        </p:nvCxnSpPr>
        <p:spPr>
          <a:xfrm>
            <a:off x="717118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1706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727578" y="3645024"/>
            <a:ext cx="258200" cy="502962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9418" y="3645024"/>
            <a:ext cx="230582" cy="475384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231634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73578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4360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6" idx="4"/>
            <a:endCxn id="34" idx="0"/>
          </p:cNvCxnSpPr>
          <p:nvPr/>
        </p:nvCxnSpPr>
        <p:spPr>
          <a:xfrm flipH="1">
            <a:off x="5997602" y="3654833"/>
            <a:ext cx="44562" cy="458255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3"/>
            <a:endCxn id="37" idx="7"/>
          </p:cNvCxnSpPr>
          <p:nvPr/>
        </p:nvCxnSpPr>
        <p:spPr>
          <a:xfrm flipH="1">
            <a:off x="5228139" y="3639017"/>
            <a:ext cx="499918" cy="489887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135955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60032" y="4113088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8" idx="7"/>
          </p:cNvCxnSpPr>
          <p:nvPr/>
        </p:nvCxnSpPr>
        <p:spPr>
          <a:xfrm flipH="1">
            <a:off x="4952216" y="3651738"/>
            <a:ext cx="760025" cy="47716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8388424" y="2966592"/>
            <a:ext cx="288032" cy="3144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688593" y="433265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593" y="4332652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H="1" flipV="1">
            <a:off x="6681024" y="4754859"/>
            <a:ext cx="650" cy="28803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45426" y="5358819"/>
                <a:ext cx="2671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26" y="5358819"/>
                <a:ext cx="2671196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62835</TotalTime>
  <Words>9451</Words>
  <Application>Microsoft Office PowerPoint</Application>
  <PresentationFormat>On-screen Show (4:3)</PresentationFormat>
  <Paragraphs>1439</Paragraphs>
  <Slides>172</Slides>
  <Notes>106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3" baseType="lpstr">
      <vt:lpstr>Theme1</vt:lpstr>
      <vt:lpstr>Testing bounded arboricity </vt:lpstr>
      <vt:lpstr>Arboricity</vt:lpstr>
      <vt:lpstr>Arboricity – A measure of sparseness</vt:lpstr>
      <vt:lpstr>Arboricity – A measure of sparseness</vt:lpstr>
      <vt:lpstr>Arboricity – A measure of sparseness</vt:lpstr>
      <vt:lpstr>Arboricity – A measure of sparseness</vt:lpstr>
      <vt:lpstr>Arboricity – A measure of sparseness</vt:lpstr>
      <vt:lpstr>Arboricity – A measure of sparseness</vt:lpstr>
      <vt:lpstr>Arboricity – A measure of sparseness</vt:lpstr>
      <vt:lpstr>Arboricity – Edge orientation </vt:lpstr>
      <vt:lpstr>Arboricity – Edge orientation </vt:lpstr>
      <vt:lpstr>Arboricity – Edge orientation </vt:lpstr>
      <vt:lpstr>Arboricity – Edge orientation </vt:lpstr>
      <vt:lpstr>Arboricity – Edge orientation </vt:lpstr>
      <vt:lpstr>Arboricity – Edge orientation </vt:lpstr>
      <vt:lpstr>Arboricity – Edge orientation </vt:lpstr>
      <vt:lpstr>Bounded Arboricity Graphs</vt:lpstr>
      <vt:lpstr>The problem we study 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The model</vt:lpstr>
      <vt:lpstr>Result</vt:lpstr>
      <vt:lpstr>Short discussion of the result</vt:lpstr>
      <vt:lpstr>Related Work </vt:lpstr>
      <vt:lpstr>Outline</vt:lpstr>
      <vt:lpstr>Outline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A “peeling” algorithm</vt:lpstr>
      <vt:lpstr>Outline</vt:lpstr>
      <vt:lpstr>Outline</vt:lpstr>
      <vt:lpstr>Outline</vt:lpstr>
      <vt:lpstr>A modification of the algorithm</vt:lpstr>
      <vt:lpstr>A modification of the algorithm</vt:lpstr>
      <vt:lpstr>A modification of the algorithm</vt:lpstr>
      <vt:lpstr>A modification of the algorithm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The case of large dist(G,G_α )</vt:lpstr>
      <vt:lpstr>Outline</vt:lpstr>
      <vt:lpstr>Outline</vt:lpstr>
      <vt:lpstr>Outline</vt:lpstr>
      <vt:lpstr>Outline</vt:lpstr>
      <vt:lpstr>Estimating |E(G_(log⁡〖(1∕ϵ)〗 " " ) )|</vt:lpstr>
      <vt:lpstr>Estimating |E(G_ℓ )|</vt:lpstr>
      <vt:lpstr>Estimating |E(G_ℓ )|</vt:lpstr>
      <vt:lpstr>Estimating |E(G_ℓ )|</vt:lpstr>
      <vt:lpstr>Estimating |E(G_ℓ )|</vt:lpstr>
      <vt:lpstr>Estimating |E(G_ℓ )|</vt:lpstr>
      <vt:lpstr>Deciding if v∈A_ℓ</vt:lpstr>
      <vt:lpstr>Deciding if v∈A_ℓ</vt:lpstr>
      <vt:lpstr>Deciding if v∈A_ℓ</vt:lpstr>
      <vt:lpstr>Deciding if v∈A_ℓ</vt:lpstr>
      <vt:lpstr>Deciding if v∈A_ℓ</vt:lpstr>
      <vt:lpstr>Deciding if v∈A_ℓ</vt:lpstr>
      <vt:lpstr>Deciding if v∈A_ℓ</vt:lpstr>
      <vt:lpstr>Deciding if v∈A_ℓ</vt:lpstr>
      <vt:lpstr>Deciding if v∈A_ℓ</vt:lpstr>
      <vt:lpstr>Deciding if v∈A_ℓ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Revisiting the peeling algorithm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〖"The remaining vertices"  A〗_ℓ (⋅)</vt:lpstr>
      <vt:lpstr>Recalling where we are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Is-Active(v,i)</vt:lpstr>
      <vt:lpstr>Tester</vt:lpstr>
      <vt:lpstr>Tester</vt:lpstr>
      <vt:lpstr>Outline</vt:lpstr>
      <vt:lpstr>Summary</vt:lpstr>
      <vt:lpstr>Sampling edges almost uniformly</vt:lpstr>
      <vt:lpstr>Sampling edges almost uniformly</vt:lpstr>
      <vt:lpstr>Thank you </vt:lpstr>
      <vt:lpstr>Arboricity – A measure of sparseness</vt:lpstr>
      <vt:lpstr>Arboricity – A measure of sparseness</vt:lpstr>
      <vt:lpstr>Arboricity – A measure of sparseness</vt:lpstr>
      <vt:lpstr>The problem we study </vt:lpstr>
      <vt:lpstr>The problem we study </vt:lpstr>
      <vt:lpstr>The problem we study </vt:lpstr>
      <vt:lpstr>The problem we study </vt:lpstr>
      <vt:lpstr>The problem we study </vt:lpstr>
      <vt:lpstr>The problem we study </vt:lpstr>
      <vt:lpstr>The problem we study </vt:lpstr>
      <vt:lpstr>The problem we study </vt:lpstr>
      <vt:lpstr>Outline</vt:lpstr>
      <vt:lpstr>Revisiting the peeling algorithm</vt:lpstr>
      <vt:lpstr>A lower bound</vt:lpstr>
      <vt:lpstr>Discussion &amp; future work </vt:lpstr>
    </vt:vector>
  </TitlesOfParts>
  <Company>Tel-Aviv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bounded arboricity</dc:title>
  <dc:creator>Talia</dc:creator>
  <cp:lastModifiedBy>Dana Ron</cp:lastModifiedBy>
  <cp:revision>342</cp:revision>
  <dcterms:created xsi:type="dcterms:W3CDTF">2017-10-22T15:02:24Z</dcterms:created>
  <dcterms:modified xsi:type="dcterms:W3CDTF">2018-01-09T16:00:24Z</dcterms:modified>
</cp:coreProperties>
</file>