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7"/>
  </p:notesMasterIdLst>
  <p:handoutMasterIdLst>
    <p:handoutMasterId r:id="rId18"/>
  </p:handoutMasterIdLst>
  <p:sldIdLst>
    <p:sldId id="884" r:id="rId2"/>
    <p:sldId id="885" r:id="rId3"/>
    <p:sldId id="890" r:id="rId4"/>
    <p:sldId id="891" r:id="rId5"/>
    <p:sldId id="892" r:id="rId6"/>
    <p:sldId id="893" r:id="rId7"/>
    <p:sldId id="894" r:id="rId8"/>
    <p:sldId id="895" r:id="rId9"/>
    <p:sldId id="896" r:id="rId10"/>
    <p:sldId id="899" r:id="rId11"/>
    <p:sldId id="901" r:id="rId12"/>
    <p:sldId id="902" r:id="rId13"/>
    <p:sldId id="903" r:id="rId14"/>
    <p:sldId id="907" r:id="rId15"/>
    <p:sldId id="906" r:id="rId16"/>
  </p:sldIdLst>
  <p:sldSz cx="9144000" cy="6858000" type="screen4x3"/>
  <p:notesSz cx="6781800" cy="9918700"/>
  <p:custShowLst>
    <p:custShow name="Custom Show 1" id="0">
      <p:sldLst/>
    </p:custShow>
  </p:custShowLst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a Ron" initials="D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8000"/>
    <a:srgbClr val="C222B7"/>
    <a:srgbClr val="FF0066"/>
    <a:srgbClr val="3399FF"/>
    <a:srgbClr val="FF0000"/>
    <a:srgbClr val="03787B"/>
    <a:srgbClr val="21535D"/>
    <a:srgbClr val="6B2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1042" autoAdjust="0"/>
    <p:restoredTop sz="94575" autoAdjust="0"/>
  </p:normalViewPr>
  <p:slideViewPr>
    <p:cSldViewPr>
      <p:cViewPr>
        <p:scale>
          <a:sx n="120" d="100"/>
          <a:sy n="120" d="100"/>
        </p:scale>
        <p:origin x="-1380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72" d="100"/>
          <a:sy n="172" d="100"/>
        </p:scale>
        <p:origin x="-174" y="1512"/>
      </p:cViewPr>
      <p:guideLst>
        <p:guide orient="horz" pos="3124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>
            <a:lvl1pPr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>
            <a:lvl1pPr algn="r"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b" anchorCtr="0" compatLnSpc="1">
            <a:prstTxWarp prst="textNoShape">
              <a:avLst/>
            </a:prstTxWarp>
          </a:bodyPr>
          <a:lstStyle>
            <a:lvl1pPr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b" anchorCtr="0" compatLnSpc="1">
            <a:prstTxWarp prst="textNoShape">
              <a:avLst/>
            </a:prstTxWarp>
          </a:bodyPr>
          <a:lstStyle>
            <a:lvl1pPr algn="r" defTabSz="917575" latinLnBrk="1">
              <a:defRPr kumimoji="1" sz="1200">
                <a:latin typeface="Times New Roman" pitchFamily="18" charset="0"/>
                <a:ea typeface="굴림" pitchFamily="50" charset="-127"/>
                <a:cs typeface="Times New Roman" pitchFamily="18" charset="0"/>
              </a:defRPr>
            </a:lvl1pPr>
          </a:lstStyle>
          <a:p>
            <a:fld id="{57A28ED7-F56D-494E-9EDF-5E92DD899081}" type="slidenum">
              <a:rPr lang="he-IL" altLang="ko-KR"/>
              <a:pPr/>
              <a:t>‹#›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8924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>
            <a:lvl1pPr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>
            <a:lvl1pPr algn="r"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1700"/>
            <a:ext cx="497522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b" anchorCtr="0" compatLnSpc="1">
            <a:prstTxWarp prst="textNoShape">
              <a:avLst/>
            </a:prstTxWarp>
          </a:bodyPr>
          <a:lstStyle>
            <a:lvl1pPr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b" anchorCtr="0" compatLnSpc="1">
            <a:prstTxWarp prst="textNoShape">
              <a:avLst/>
            </a:prstTxWarp>
          </a:bodyPr>
          <a:lstStyle>
            <a:lvl1pPr algn="r" defTabSz="917575" latinLnBrk="1">
              <a:defRPr kumimoji="1" sz="1200">
                <a:latin typeface="Times New Roman" pitchFamily="18" charset="0"/>
                <a:ea typeface="굴림" pitchFamily="50" charset="-127"/>
                <a:cs typeface="Times New Roman" pitchFamily="18" charset="0"/>
              </a:defRPr>
            </a:lvl1pPr>
          </a:lstStyle>
          <a:p>
            <a:fld id="{3F34049D-9DB8-4169-9C77-B7837AA96B9C}" type="slidenum">
              <a:rPr lang="he-IL" altLang="ko-KR"/>
              <a:pPr/>
              <a:t>‹#›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8014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1pPr>
    <a:lvl2pPr marL="4572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2pPr>
    <a:lvl3pPr marL="9144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3pPr>
    <a:lvl4pPr marL="13716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4pPr>
    <a:lvl5pPr marL="18288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009FC-A062-4246-8032-B8ADFBB5B278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80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2BCEA-95A1-41E4-B56D-CC8A4F60F807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76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BBEF9-6693-45F8-9FDC-AA771AFFCC89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62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BC6D3D8-9AFC-4867-BAC4-5269C7E42C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21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58D72-B06E-4587-852B-DE8161D03CDF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62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EE9F2-DC82-4F41-84B1-1C3F9956FDEB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59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9CDA8-B55D-4A96-BEA3-5671AF817D59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7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94783-EA6B-4562-AB87-A987C4ADD99B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66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527C5-05C0-4B40-99DE-EEC3A0DD4086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48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59393-67D3-420D-9BDD-CCBE2D6329CE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EEC4D-EE70-4F44-85BF-EC2C82FE2044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97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29EBD-172F-4A4D-9D65-7AB5BB767E46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0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54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굴림" pitchFamily="50" charset="-127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854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굴림" pitchFamily="50" charset="-127"/>
                <a:cs typeface="+mn-cs"/>
              </a:defRPr>
            </a:lvl1pPr>
          </a:lstStyle>
          <a:p>
            <a:r>
              <a:rPr lang="en-GB"/>
              <a:t>1/97</a:t>
            </a:r>
          </a:p>
        </p:txBody>
      </p:sp>
      <p:sp>
        <p:nvSpPr>
          <p:cNvPr id="854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pitchFamily="50" charset="-127"/>
                <a:cs typeface="+mn-cs"/>
              </a:defRPr>
            </a:lvl1pPr>
          </a:lstStyle>
          <a:p>
            <a:fld id="{68E861E4-CB89-4456-BA78-7C738BBACD23}" type="slidenum">
              <a:rPr lang="he-IL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44575"/>
            <a:ext cx="7772400" cy="1470025"/>
          </a:xfrm>
        </p:spPr>
        <p:txBody>
          <a:bodyPr/>
          <a:lstStyle/>
          <a:p>
            <a:pPr rtl="1"/>
            <a:r>
              <a:rPr lang="he-IL" altLang="en-US" sz="40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על איכות מול יעילות</a:t>
            </a:r>
            <a:r>
              <a:rPr lang="en-US" altLang="en-US" sz="40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sz="40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e-IL" altLang="en-US" sz="40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והיתרונות בבחירות אקראיות</a:t>
            </a:r>
            <a:endParaRPr lang="en-US" altLang="en-US" sz="4000" b="1" dirty="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267200"/>
            <a:ext cx="7315200" cy="1371600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he-IL" altLang="en-US" sz="2800" b="1" dirty="0">
                <a:solidFill>
                  <a:srgbClr val="009900"/>
                </a:solidFill>
              </a:rPr>
              <a:t>דנה רון </a:t>
            </a:r>
          </a:p>
          <a:p>
            <a:pPr algn="r">
              <a:lnSpc>
                <a:spcPct val="80000"/>
              </a:lnSpc>
            </a:pPr>
            <a:r>
              <a:rPr lang="he-IL" altLang="en-US" sz="2800" b="1" dirty="0" smtClean="0">
                <a:solidFill>
                  <a:srgbClr val="0000FF"/>
                </a:solidFill>
              </a:rPr>
              <a:t>הפקולטה להנדסה</a:t>
            </a:r>
          </a:p>
          <a:p>
            <a:pPr algn="r">
              <a:lnSpc>
                <a:spcPct val="80000"/>
              </a:lnSpc>
            </a:pPr>
            <a:r>
              <a:rPr lang="he-IL" altLang="en-US" sz="2800" b="1" dirty="0" smtClean="0">
                <a:solidFill>
                  <a:srgbClr val="0000FF"/>
                </a:solidFill>
              </a:rPr>
              <a:t>אוניברסיטת </a:t>
            </a:r>
            <a:r>
              <a:rPr lang="he-IL" altLang="en-US" sz="2800" b="1" dirty="0">
                <a:solidFill>
                  <a:srgbClr val="0000FF"/>
                </a:solidFill>
              </a:rPr>
              <a:t>תל אביב</a:t>
            </a:r>
            <a:endParaRPr lang="en-US" alt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4400" y="27432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rtl="1"/>
            <a:r>
              <a:rPr lang="he-IL" altLang="en-US" sz="36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או: </a:t>
            </a:r>
            <a:r>
              <a:rPr lang="he-IL" altLang="en-US" sz="3600" b="1" kern="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לא חייבים להיות מושלמים כל הזמן</a:t>
            </a:r>
            <a:r>
              <a:rPr lang="en-US" altLang="en-US" sz="3600" b="1" kern="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sz="3600" b="1" kern="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e-IL" altLang="en-US" sz="3600" b="1" kern="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מספיק להיות טובים רוב הזמן</a:t>
            </a:r>
            <a:endParaRPr lang="en-US" altLang="en-US" sz="3600" b="1" kern="0" dirty="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998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914400"/>
          </a:xfrm>
        </p:spPr>
        <p:txBody>
          <a:bodyPr/>
          <a:lstStyle/>
          <a:p>
            <a:r>
              <a:rPr lang="he-IL" altLang="en-US" sz="2800" b="1" u="sng">
                <a:solidFill>
                  <a:srgbClr val="CC0099"/>
                </a:solidFill>
              </a:rPr>
              <a:t>יעילות של אלגוריתמים - המשך</a:t>
            </a:r>
            <a:endParaRPr lang="en-US" altLang="en-US" sz="2800" b="1" u="sng">
              <a:solidFill>
                <a:srgbClr val="CC0099"/>
              </a:solidFill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946525" y="955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815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אולי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לכל בעיה חישובית שאנו </a:t>
            </a:r>
            <a:r>
              <a:rPr lang="he-IL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מעוניינים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בה </a:t>
            </a:r>
            <a:r>
              <a:rPr lang="he-IL" altLang="en-US" sz="2400" dirty="0">
                <a:latin typeface="Times New Roman" pitchFamily="18" charset="0"/>
              </a:rPr>
              <a:t>יש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אלגוריתם </a:t>
            </a:r>
            <a:r>
              <a:rPr lang="he-IL" altLang="en-US" sz="2400" b="1" dirty="0" smtClean="0">
                <a:solidFill>
                  <a:srgbClr val="008000"/>
                </a:solidFill>
                <a:latin typeface="Times New Roman" pitchFamily="18" charset="0"/>
              </a:rPr>
              <a:t>יעיל</a:t>
            </a:r>
            <a:r>
              <a:rPr lang="he-IL" altLang="en-US" sz="2400" dirty="0" smtClean="0">
                <a:latin typeface="Times New Roman" pitchFamily="18" charset="0"/>
              </a:rPr>
              <a:t>?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838200" y="1981200"/>
            <a:ext cx="754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למרבה הצער</a:t>
            </a:r>
            <a:r>
              <a:rPr lang="he-IL" altLang="en-US" sz="2400" dirty="0">
                <a:latin typeface="Times New Roman" pitchFamily="18" charset="0"/>
              </a:rPr>
              <a:t>,</a:t>
            </a:r>
            <a:r>
              <a:rPr lang="he-IL" altLang="en-US" sz="2400" dirty="0">
                <a:solidFill>
                  <a:srgbClr val="9900CC"/>
                </a:solidFill>
                <a:latin typeface="Times New Roman" pitchFamily="18" charset="0"/>
              </a:rPr>
              <a:t>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לא</a:t>
            </a:r>
            <a:r>
              <a:rPr lang="he-IL" altLang="en-US" sz="2400" dirty="0">
                <a:solidFill>
                  <a:srgbClr val="9900CC"/>
                </a:solidFill>
                <a:latin typeface="Times New Roman" pitchFamily="18" charset="0"/>
              </a:rPr>
              <a:t>. </a:t>
            </a:r>
            <a:r>
              <a:rPr lang="he-IL" altLang="en-US" sz="2400" dirty="0">
                <a:latin typeface="Times New Roman" pitchFamily="18" charset="0"/>
              </a:rPr>
              <a:t>ישנן בעיות  עבורן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ניתן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להוכיח </a:t>
            </a:r>
            <a:r>
              <a:rPr lang="he-IL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he-IL" altLang="en-US" sz="2400" b="1" dirty="0" smtClean="0">
                <a:solidFill>
                  <a:srgbClr val="008000"/>
                </a:solidFill>
                <a:latin typeface="Times New Roman" pitchFamily="18" charset="0"/>
              </a:rPr>
              <a:t>שאין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אלגוריתם יעיל</a:t>
            </a:r>
            <a:r>
              <a:rPr lang="he-IL" altLang="en-US" sz="2400" b="1" dirty="0">
                <a:latin typeface="Times New Roman" pitchFamily="18" charset="0"/>
              </a:rPr>
              <a:t>.</a:t>
            </a:r>
            <a:endParaRPr lang="en-US" altLang="en-US" sz="2400" b="1" dirty="0">
              <a:latin typeface="Times New Roman" pitchFamily="18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0" y="2895600"/>
            <a:ext cx="845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יתר על כן</a:t>
            </a:r>
            <a:r>
              <a:rPr lang="he-IL" altLang="en-US" sz="2400" dirty="0">
                <a:solidFill>
                  <a:srgbClr val="9900CC"/>
                </a:solidFill>
                <a:latin typeface="Times New Roman" pitchFamily="18" charset="0"/>
              </a:rPr>
              <a:t>, </a:t>
            </a:r>
            <a:r>
              <a:rPr lang="he-IL" altLang="en-US" sz="2400" dirty="0">
                <a:latin typeface="Times New Roman" pitchFamily="18" charset="0"/>
              </a:rPr>
              <a:t>ישנן בעיות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רבות</a:t>
            </a:r>
            <a:r>
              <a:rPr lang="he-IL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(מאד)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וחשובות</a:t>
            </a:r>
            <a:r>
              <a:rPr lang="he-IL" altLang="en-US" sz="24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עבורן </a:t>
            </a:r>
            <a:r>
              <a:rPr lang="he-IL" altLang="en-US" sz="2400" dirty="0" smtClean="0">
                <a:latin typeface="Times New Roman" pitchFamily="18" charset="0"/>
              </a:rPr>
              <a:t> </a:t>
            </a:r>
            <a:r>
              <a:rPr lang="he-IL" altLang="en-US" sz="2400" b="1" i="1" dirty="0" smtClean="0">
                <a:solidFill>
                  <a:srgbClr val="FF3300"/>
                </a:solidFill>
                <a:latin typeface="Times New Roman" pitchFamily="18" charset="0"/>
              </a:rPr>
              <a:t>כמעט בוודאות </a:t>
            </a:r>
            <a:r>
              <a:rPr lang="he-IL" altLang="en-US" sz="2400" dirty="0" smtClean="0">
                <a:latin typeface="Times New Roman" pitchFamily="18" charset="0"/>
              </a:rPr>
              <a:t>אין </a:t>
            </a:r>
            <a:r>
              <a:rPr lang="he-IL" altLang="en-US" sz="2400" dirty="0">
                <a:latin typeface="Times New Roman" pitchFamily="18" charset="0"/>
              </a:rPr>
              <a:t>אלגוריתם </a:t>
            </a:r>
            <a:r>
              <a:rPr lang="he-IL" altLang="en-US" sz="2400" dirty="0" smtClean="0">
                <a:latin typeface="Times New Roman" pitchFamily="18" charset="0"/>
              </a:rPr>
              <a:t>יעיל (אך </a:t>
            </a:r>
            <a:r>
              <a:rPr lang="he-IL" altLang="en-US" sz="2400" dirty="0">
                <a:latin typeface="Times New Roman" pitchFamily="18" charset="0"/>
              </a:rPr>
              <a:t>איננו יודעים להוכיח </a:t>
            </a:r>
            <a:r>
              <a:rPr lang="he-IL" altLang="en-US" sz="2400" dirty="0" smtClean="0">
                <a:latin typeface="Times New Roman" pitchFamily="18" charset="0"/>
              </a:rPr>
              <a:t>זאת).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04800" y="4191000"/>
            <a:ext cx="6019800" cy="831850"/>
          </a:xfrm>
          <a:prstGeom prst="rect">
            <a:avLst/>
          </a:prstGeom>
          <a:noFill/>
          <a:ln w="9525">
            <a:solidFill>
              <a:srgbClr val="99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דוגמה: </a:t>
            </a:r>
            <a:r>
              <a:rPr lang="he-IL" altLang="en-US" sz="2400" dirty="0">
                <a:latin typeface="Times New Roman" pitchFamily="18" charset="0"/>
              </a:rPr>
              <a:t>נניח מצאנו כי גרף נתון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אינו דו-צדדי</a:t>
            </a:r>
            <a:r>
              <a:rPr lang="he-IL" altLang="en-US" sz="2400" dirty="0">
                <a:latin typeface="Times New Roman" pitchFamily="18" charset="0"/>
              </a:rPr>
              <a:t>. אנו רוצים לדעת האם הוא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 תלת-צדדי </a:t>
            </a:r>
            <a:r>
              <a:rPr lang="he-IL" altLang="en-US" sz="2400" dirty="0">
                <a:latin typeface="Times New Roman" pitchFamily="18" charset="0"/>
              </a:rPr>
              <a:t>(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ש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לו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ש</a:t>
            </a:r>
            <a:r>
              <a:rPr lang="he-IL" altLang="en-US" sz="2400" dirty="0">
                <a:latin typeface="Times New Roman" pitchFamily="18" charset="0"/>
              </a:rPr>
              <a:t>- </a:t>
            </a:r>
            <a:r>
              <a:rPr lang="he-IL" altLang="en-US" sz="2400" dirty="0" err="1">
                <a:latin typeface="Times New Roman" pitchFamily="18" charset="0"/>
              </a:rPr>
              <a:t>צביע</a:t>
            </a:r>
            <a:r>
              <a:rPr lang="he-IL" altLang="en-US" sz="2400" dirty="0">
                <a:latin typeface="Times New Roman" pitchFamily="18" charset="0"/>
              </a:rPr>
              <a:t>).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04800" y="5562600"/>
            <a:ext cx="8305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לא ידוע</a:t>
            </a:r>
            <a:r>
              <a:rPr lang="he-IL" altLang="en-US" sz="2400" dirty="0">
                <a:latin typeface="Times New Roman" pitchFamily="18" charset="0"/>
              </a:rPr>
              <a:t> אלגוריתם יעיל לפתרון בעיה זו </a:t>
            </a:r>
            <a:r>
              <a:rPr lang="he-IL" altLang="en-US" sz="2400" b="1" i="1" dirty="0" smtClean="0">
                <a:solidFill>
                  <a:srgbClr val="FF0000"/>
                </a:solidFill>
                <a:latin typeface="Times New Roman" pitchFamily="18" charset="0"/>
              </a:rPr>
              <a:t>וכמעט בוודאות </a:t>
            </a:r>
            <a:r>
              <a:rPr lang="he-IL" altLang="en-US" sz="2400" b="1" dirty="0" smtClean="0">
                <a:latin typeface="Times New Roman" pitchFamily="18" charset="0"/>
              </a:rPr>
              <a:t>לא </a:t>
            </a:r>
            <a:r>
              <a:rPr lang="he-IL" altLang="en-US" sz="2400" dirty="0">
                <a:latin typeface="Times New Roman" pitchFamily="18" charset="0"/>
              </a:rPr>
              <a:t>קיים כזה אלגוריתם.  </a:t>
            </a:r>
            <a:endParaRPr lang="en-US" altLang="en-US" sz="2400" dirty="0">
              <a:latin typeface="Times New Roman" pitchFamily="18" charset="0"/>
            </a:endParaRPr>
          </a:p>
        </p:txBody>
      </p:sp>
      <p:grpSp>
        <p:nvGrpSpPr>
          <p:cNvPr id="36900" name="Group 36"/>
          <p:cNvGrpSpPr>
            <a:grpSpLocks/>
          </p:cNvGrpSpPr>
          <p:nvPr/>
        </p:nvGrpSpPr>
        <p:grpSpPr bwMode="auto">
          <a:xfrm>
            <a:off x="6858000" y="4191000"/>
            <a:ext cx="1041400" cy="876300"/>
            <a:chOff x="4320" y="2640"/>
            <a:chExt cx="656" cy="552"/>
          </a:xfrm>
        </p:grpSpPr>
        <p:sp>
          <p:nvSpPr>
            <p:cNvPr id="36876" name="Oval 12"/>
            <p:cNvSpPr>
              <a:spLocks noChangeArrowheads="1"/>
            </p:cNvSpPr>
            <p:nvPr/>
          </p:nvSpPr>
          <p:spPr bwMode="auto">
            <a:xfrm>
              <a:off x="4320" y="2688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Oval 14"/>
            <p:cNvSpPr>
              <a:spLocks noChangeArrowheads="1"/>
            </p:cNvSpPr>
            <p:nvPr/>
          </p:nvSpPr>
          <p:spPr bwMode="auto">
            <a:xfrm>
              <a:off x="4385" y="3120"/>
              <a:ext cx="79" cy="7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Oval 15"/>
            <p:cNvSpPr>
              <a:spLocks noChangeArrowheads="1"/>
            </p:cNvSpPr>
            <p:nvPr/>
          </p:nvSpPr>
          <p:spPr bwMode="auto">
            <a:xfrm>
              <a:off x="4464" y="2880"/>
              <a:ext cx="80" cy="8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0" name="Oval 16"/>
            <p:cNvSpPr>
              <a:spLocks noChangeArrowheads="1"/>
            </p:cNvSpPr>
            <p:nvPr/>
          </p:nvSpPr>
          <p:spPr bwMode="auto">
            <a:xfrm>
              <a:off x="4752" y="3120"/>
              <a:ext cx="80" cy="7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Line 19"/>
            <p:cNvSpPr>
              <a:spLocks noChangeShapeType="1"/>
            </p:cNvSpPr>
            <p:nvPr/>
          </p:nvSpPr>
          <p:spPr bwMode="auto">
            <a:xfrm flipV="1">
              <a:off x="4368" y="2672"/>
              <a:ext cx="440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20"/>
            <p:cNvSpPr>
              <a:spLocks noChangeShapeType="1"/>
            </p:cNvSpPr>
            <p:nvPr/>
          </p:nvSpPr>
          <p:spPr bwMode="auto">
            <a:xfrm>
              <a:off x="4368" y="2776"/>
              <a:ext cx="48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21"/>
            <p:cNvSpPr>
              <a:spLocks noChangeShapeType="1"/>
            </p:cNvSpPr>
            <p:nvPr/>
          </p:nvSpPr>
          <p:spPr bwMode="auto">
            <a:xfrm>
              <a:off x="4464" y="3160"/>
              <a:ext cx="312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23"/>
            <p:cNvSpPr>
              <a:spLocks noChangeShapeType="1"/>
            </p:cNvSpPr>
            <p:nvPr/>
          </p:nvSpPr>
          <p:spPr bwMode="auto">
            <a:xfrm>
              <a:off x="4800" y="2640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24"/>
            <p:cNvSpPr>
              <a:spLocks noChangeShapeType="1"/>
            </p:cNvSpPr>
            <p:nvPr/>
          </p:nvSpPr>
          <p:spPr bwMode="auto">
            <a:xfrm flipH="1">
              <a:off x="4816" y="2928"/>
              <a:ext cx="128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25"/>
            <p:cNvSpPr>
              <a:spLocks noChangeShapeType="1"/>
            </p:cNvSpPr>
            <p:nvPr/>
          </p:nvSpPr>
          <p:spPr bwMode="auto">
            <a:xfrm flipH="1">
              <a:off x="4536" y="2688"/>
              <a:ext cx="216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Oval 28"/>
            <p:cNvSpPr>
              <a:spLocks noChangeArrowheads="1"/>
            </p:cNvSpPr>
            <p:nvPr/>
          </p:nvSpPr>
          <p:spPr bwMode="auto">
            <a:xfrm>
              <a:off x="4752" y="2640"/>
              <a:ext cx="79" cy="7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Oval 30"/>
            <p:cNvSpPr>
              <a:spLocks noChangeArrowheads="1"/>
            </p:cNvSpPr>
            <p:nvPr/>
          </p:nvSpPr>
          <p:spPr bwMode="auto">
            <a:xfrm>
              <a:off x="4896" y="2880"/>
              <a:ext cx="80" cy="8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5" name="Line 31"/>
            <p:cNvSpPr>
              <a:spLocks noChangeShapeType="1"/>
            </p:cNvSpPr>
            <p:nvPr/>
          </p:nvSpPr>
          <p:spPr bwMode="auto">
            <a:xfrm>
              <a:off x="4520" y="2944"/>
              <a:ext cx="248" cy="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Line 32"/>
            <p:cNvSpPr>
              <a:spLocks noChangeShapeType="1"/>
            </p:cNvSpPr>
            <p:nvPr/>
          </p:nvSpPr>
          <p:spPr bwMode="auto">
            <a:xfrm>
              <a:off x="4416" y="2736"/>
              <a:ext cx="480" cy="1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Line 33"/>
            <p:cNvSpPr>
              <a:spLocks noChangeShapeType="1"/>
            </p:cNvSpPr>
            <p:nvPr/>
          </p:nvSpPr>
          <p:spPr bwMode="auto">
            <a:xfrm flipH="1">
              <a:off x="4424" y="2960"/>
              <a:ext cx="56" cy="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8" name="Line 34"/>
            <p:cNvSpPr>
              <a:spLocks noChangeShapeType="1"/>
            </p:cNvSpPr>
            <p:nvPr/>
          </p:nvSpPr>
          <p:spPr bwMode="auto">
            <a:xfrm flipV="1">
              <a:off x="4448" y="2928"/>
              <a:ext cx="448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769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  <p:bldP spid="36871" grpId="0"/>
      <p:bldP spid="36873" grpId="0" animBg="1"/>
      <p:bldP spid="368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838200"/>
          </a:xfrm>
        </p:spPr>
        <p:txBody>
          <a:bodyPr/>
          <a:lstStyle/>
          <a:p>
            <a:r>
              <a:rPr lang="he-IL" altLang="en-US" sz="2800" b="1" u="sng">
                <a:solidFill>
                  <a:srgbClr val="CC0099"/>
                </a:solidFill>
              </a:rPr>
              <a:t>התמודדות עם בעיות קשות</a:t>
            </a:r>
            <a:r>
              <a:rPr lang="en-US" altLang="en-US" sz="2800" b="1" u="sng">
                <a:solidFill>
                  <a:srgbClr val="CC0099"/>
                </a:solidFill>
              </a:rPr>
              <a:t/>
            </a:r>
            <a:br>
              <a:rPr lang="en-US" altLang="en-US" sz="2800" b="1" u="sng">
                <a:solidFill>
                  <a:srgbClr val="CC0099"/>
                </a:solidFill>
              </a:rPr>
            </a:br>
            <a:r>
              <a:rPr lang="he-IL" altLang="en-US" sz="2400" b="1" u="sng">
                <a:solidFill>
                  <a:srgbClr val="CC0099"/>
                </a:solidFill>
              </a:rPr>
              <a:t>(כלומר, עבורן כנראה שאין אלגוריתם יעיל)</a:t>
            </a:r>
            <a:endParaRPr lang="en-US" altLang="en-US" sz="2800" b="1" i="1" u="sng">
              <a:solidFill>
                <a:srgbClr val="FF7C80"/>
              </a:solidFill>
            </a:endParaRP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3946525" y="955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752600" y="12954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>
                <a:latin typeface="Times New Roman" pitchFamily="18" charset="0"/>
              </a:rPr>
              <a:t>מה אנו עושים עם מצב זה?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241300" y="4800600"/>
            <a:ext cx="8153400" cy="830997"/>
          </a:xfrm>
          <a:prstGeom prst="rect">
            <a:avLst/>
          </a:prstGeom>
          <a:noFill/>
          <a:ln w="9525">
            <a:solidFill>
              <a:srgbClr val="99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i="1" dirty="0">
                <a:latin typeface="Times New Roman" pitchFamily="18" charset="0"/>
              </a:rPr>
              <a:t>הרבה </a:t>
            </a:r>
            <a:r>
              <a:rPr lang="he-IL" altLang="en-US" sz="2400" b="1" i="1" dirty="0" smtClean="0">
                <a:solidFill>
                  <a:srgbClr val="008000"/>
                </a:solidFill>
                <a:latin typeface="Times New Roman" pitchFamily="18" charset="0"/>
              </a:rPr>
              <a:t>מהמחקר שלי </a:t>
            </a:r>
            <a:r>
              <a:rPr lang="he-IL" altLang="en-US" sz="2400" i="1" dirty="0" smtClean="0">
                <a:latin typeface="Times New Roman" pitchFamily="18" charset="0"/>
              </a:rPr>
              <a:t>מוקדש </a:t>
            </a:r>
            <a:r>
              <a:rPr lang="he-IL" altLang="en-US" sz="2400" i="1" dirty="0">
                <a:latin typeface="Times New Roman" pitchFamily="18" charset="0"/>
              </a:rPr>
              <a:t>לניסיון </a:t>
            </a:r>
            <a:r>
              <a:rPr lang="he-IL" altLang="en-US" sz="2400" i="1" dirty="0" smtClean="0">
                <a:latin typeface="Times New Roman" pitchFamily="18" charset="0"/>
              </a:rPr>
              <a:t>לתכנן </a:t>
            </a:r>
            <a:r>
              <a:rPr lang="he-IL" altLang="en-US" sz="2400" b="1" i="1" dirty="0">
                <a:solidFill>
                  <a:srgbClr val="0000FF"/>
                </a:solidFill>
                <a:latin typeface="Times New Roman" pitchFamily="18" charset="0"/>
              </a:rPr>
              <a:t>אלגוריתמים יעילים </a:t>
            </a:r>
            <a:r>
              <a:rPr lang="he-IL" altLang="en-US" sz="2400" i="1" dirty="0">
                <a:latin typeface="Times New Roman" pitchFamily="18" charset="0"/>
              </a:rPr>
              <a:t>המוצאים פתרונות </a:t>
            </a:r>
            <a:r>
              <a:rPr lang="he-IL" altLang="en-US" sz="2400" b="1" i="1" dirty="0">
                <a:solidFill>
                  <a:srgbClr val="9900CC"/>
                </a:solidFill>
                <a:latin typeface="Times New Roman" pitchFamily="18" charset="0"/>
              </a:rPr>
              <a:t>שאינן מושלמים</a:t>
            </a:r>
            <a:r>
              <a:rPr lang="he-IL" altLang="en-US" sz="2400" i="1" dirty="0">
                <a:latin typeface="Times New Roman" pitchFamily="18" charset="0"/>
              </a:rPr>
              <a:t> אך הם </a:t>
            </a:r>
            <a:r>
              <a:rPr lang="he-IL" altLang="en-US" sz="2400" b="1" i="1" dirty="0">
                <a:solidFill>
                  <a:srgbClr val="9900CC"/>
                </a:solidFill>
                <a:latin typeface="Times New Roman" pitchFamily="18" charset="0"/>
              </a:rPr>
              <a:t>טובים למדי</a:t>
            </a:r>
            <a:r>
              <a:rPr lang="he-IL" altLang="en-US" sz="2400" i="1" dirty="0">
                <a:latin typeface="Times New Roman" pitchFamily="18" charset="0"/>
              </a:rPr>
              <a:t>.</a:t>
            </a:r>
            <a:endParaRPr lang="en-US" altLang="en-US" sz="2400" i="1" dirty="0">
              <a:latin typeface="Times New Roman" pitchFamily="18" charset="0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152400" y="16764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dirty="0">
                <a:latin typeface="Times New Roman" pitchFamily="18" charset="0"/>
              </a:rPr>
              <a:t>אנו </a:t>
            </a: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מוותרים</a:t>
            </a:r>
            <a:r>
              <a:rPr lang="he-IL" altLang="en-US" sz="2400" dirty="0">
                <a:latin typeface="Times New Roman" pitchFamily="18" charset="0"/>
              </a:rPr>
              <a:t> על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פתרונות מדויקים</a:t>
            </a:r>
            <a:r>
              <a:rPr lang="he-IL" altLang="en-US" sz="2400" dirty="0">
                <a:latin typeface="Times New Roman" pitchFamily="18" charset="0"/>
              </a:rPr>
              <a:t>, ומחפשים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פתרונות מקורבים</a:t>
            </a:r>
            <a:r>
              <a:rPr lang="he-IL" altLang="en-US" sz="2400" dirty="0">
                <a:latin typeface="Times New Roman" pitchFamily="18" charset="0"/>
              </a:rPr>
              <a:t>.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719666" y="2305756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דוגמה: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קשה</a:t>
            </a:r>
            <a:r>
              <a:rPr lang="he-IL" altLang="en-US" sz="2400" dirty="0">
                <a:latin typeface="Times New Roman" pitchFamily="18" charset="0"/>
              </a:rPr>
              <a:t> למצוא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שלוש-צביעה</a:t>
            </a:r>
            <a:r>
              <a:rPr lang="he-IL" altLang="en-US" sz="2400" dirty="0">
                <a:latin typeface="Times New Roman" pitchFamily="18" charset="0"/>
              </a:rPr>
              <a:t> (גם אם זו קיימת).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685800" y="3783631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  <a:buFontTx/>
              <a:buChar char="•"/>
            </a:pP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 </a:t>
            </a:r>
            <a:r>
              <a:rPr lang="he-IL" altLang="en-US" sz="2400" dirty="0" smtClean="0">
                <a:latin typeface="Times New Roman" pitchFamily="18" charset="0"/>
              </a:rPr>
              <a:t>נרשה </a:t>
            </a:r>
            <a:r>
              <a:rPr lang="he-IL" altLang="en-US" sz="2400" dirty="0">
                <a:latin typeface="Times New Roman" pitchFamily="18" charset="0"/>
              </a:rPr>
              <a:t>שיהיו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מעט צלעות</a:t>
            </a:r>
            <a:r>
              <a:rPr lang="he-IL" altLang="en-US" sz="2400" b="1" dirty="0"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בין קדקודים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הצבועים באותו צבע.</a:t>
            </a:r>
            <a:r>
              <a:rPr lang="en-US" altLang="en-US" sz="2400" b="1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02733" y="2762956"/>
            <a:ext cx="731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  <a:buFontTx/>
              <a:buChar char="•"/>
            </a:pP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נרשה שימוש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ביותר משלושה צבעים</a:t>
            </a:r>
            <a:r>
              <a:rPr lang="he-IL" altLang="en-US" sz="2400" b="1" dirty="0"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(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אך לא יותר מדי</a:t>
            </a:r>
            <a:r>
              <a:rPr lang="he-IL" altLang="en-US" sz="2400" dirty="0" smtClean="0">
                <a:latin typeface="Times New Roman" pitchFamily="18" charset="0"/>
              </a:rPr>
              <a:t>).</a:t>
            </a:r>
            <a:endParaRPr lang="en-US" altLang="en-US" sz="2400" b="1" dirty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09600" y="3333719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 dirty="0" smtClean="0">
                <a:solidFill>
                  <a:srgbClr val="9900CC"/>
                </a:solidFill>
                <a:latin typeface="Times New Roman" pitchFamily="18" charset="0"/>
              </a:rPr>
              <a:t>או: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24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/>
      <p:bldP spid="93190" grpId="0" animBg="1"/>
      <p:bldP spid="93191" grpId="0"/>
      <p:bldP spid="93192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838200"/>
          </a:xfrm>
        </p:spPr>
        <p:txBody>
          <a:bodyPr/>
          <a:lstStyle/>
          <a:p>
            <a:r>
              <a:rPr lang="he-IL" altLang="en-US" sz="2800" b="1" u="sng">
                <a:solidFill>
                  <a:srgbClr val="CC0099"/>
                </a:solidFill>
              </a:rPr>
              <a:t>יעילות של אלגוריתמים ואקראיות</a:t>
            </a:r>
            <a:endParaRPr lang="en-US" altLang="en-US" sz="2800" b="1" u="sng">
              <a:solidFill>
                <a:srgbClr val="CC0099"/>
              </a:solidFill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3946525" y="955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8305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אקראיות </a:t>
            </a:r>
            <a:r>
              <a:rPr lang="he-IL" altLang="en-US" sz="2400" dirty="0">
                <a:latin typeface="Times New Roman" pitchFamily="18" charset="0"/>
              </a:rPr>
              <a:t>היא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כלי חשוב</a:t>
            </a:r>
            <a:r>
              <a:rPr lang="he-IL" altLang="en-US" sz="2400" b="1" dirty="0"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למציאת תשובות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מקורבות</a:t>
            </a:r>
            <a:r>
              <a:rPr lang="he-IL" altLang="en-US" sz="2400" dirty="0">
                <a:latin typeface="Times New Roman" pitchFamily="18" charset="0"/>
              </a:rPr>
              <a:t> כאשר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לא ניתן לקבל תשובה מדויקת.</a:t>
            </a:r>
            <a:r>
              <a:rPr lang="he-IL" alt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(מכיוון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שהבעיה</a:t>
            </a:r>
            <a:r>
              <a:rPr lang="he-IL" alt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קשה</a:t>
            </a:r>
            <a:r>
              <a:rPr lang="he-IL" altLang="en-US" sz="2400" dirty="0">
                <a:latin typeface="Times New Roman" pitchFamily="18" charset="0"/>
              </a:rPr>
              <a:t> או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שהקלט</a:t>
            </a:r>
            <a:r>
              <a:rPr lang="he-IL" altLang="en-US" sz="2400" dirty="0">
                <a:latin typeface="Times New Roman" pitchFamily="18" charset="0"/>
              </a:rPr>
              <a:t>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גדול מדי</a:t>
            </a:r>
            <a:r>
              <a:rPr lang="he-IL" altLang="en-US" sz="2400" dirty="0">
                <a:latin typeface="Times New Roman" pitchFamily="18" charset="0"/>
              </a:rPr>
              <a:t>.)</a:t>
            </a:r>
            <a:endParaRPr lang="en-US" altLang="en-US" sz="2000" dirty="0">
              <a:latin typeface="Times New Roman" pitchFamily="18" charset="0"/>
            </a:endParaRP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4724400" y="20574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>
                <a:solidFill>
                  <a:srgbClr val="9900CC"/>
                </a:solidFill>
                <a:latin typeface="Times New Roman" pitchFamily="18" charset="0"/>
              </a:rPr>
              <a:t>דוגמה מס' 1: </a:t>
            </a:r>
            <a:r>
              <a:rPr lang="he-IL" altLang="en-US" sz="2400" b="1">
                <a:solidFill>
                  <a:srgbClr val="008000"/>
                </a:solidFill>
                <a:latin typeface="Times New Roman" pitchFamily="18" charset="0"/>
              </a:rPr>
              <a:t>מדגמים</a:t>
            </a:r>
            <a:r>
              <a:rPr lang="he-IL" altLang="en-US" sz="2400" b="1">
                <a:solidFill>
                  <a:srgbClr val="9900CC"/>
                </a:solidFill>
                <a:latin typeface="Times New Roman" pitchFamily="18" charset="0"/>
              </a:rPr>
              <a:t>.</a:t>
            </a:r>
            <a:endParaRPr lang="en-US" altLang="en-US" sz="2400" i="1">
              <a:solidFill>
                <a:srgbClr val="008000"/>
              </a:solidFill>
              <a:latin typeface="Times New Roman" pitchFamily="18" charset="0"/>
            </a:endParaRPr>
          </a:p>
        </p:txBody>
      </p:sp>
      <p:grpSp>
        <p:nvGrpSpPr>
          <p:cNvPr id="94215" name="Group 7"/>
          <p:cNvGrpSpPr>
            <a:grpSpLocks/>
          </p:cNvGrpSpPr>
          <p:nvPr/>
        </p:nvGrpSpPr>
        <p:grpSpPr bwMode="auto">
          <a:xfrm>
            <a:off x="381000" y="2743200"/>
            <a:ext cx="7467600" cy="1676400"/>
            <a:chOff x="240" y="1728"/>
            <a:chExt cx="4704" cy="1056"/>
          </a:xfrm>
        </p:grpSpPr>
        <p:sp>
          <p:nvSpPr>
            <p:cNvPr id="94216" name="Rectangle 8"/>
            <p:cNvSpPr>
              <a:spLocks noChangeArrowheads="1"/>
            </p:cNvSpPr>
            <p:nvPr/>
          </p:nvSpPr>
          <p:spPr bwMode="auto">
            <a:xfrm>
              <a:off x="240" y="1728"/>
              <a:ext cx="4704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7" name="Oval 9"/>
            <p:cNvSpPr>
              <a:spLocks noChangeArrowheads="1"/>
            </p:cNvSpPr>
            <p:nvPr/>
          </p:nvSpPr>
          <p:spPr bwMode="auto">
            <a:xfrm>
              <a:off x="624" y="1872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8" name="Oval 10"/>
            <p:cNvSpPr>
              <a:spLocks noChangeArrowheads="1"/>
            </p:cNvSpPr>
            <p:nvPr/>
          </p:nvSpPr>
          <p:spPr bwMode="auto">
            <a:xfrm>
              <a:off x="1152" y="2016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9" name="Oval 11"/>
            <p:cNvSpPr>
              <a:spLocks noChangeArrowheads="1"/>
            </p:cNvSpPr>
            <p:nvPr/>
          </p:nvSpPr>
          <p:spPr bwMode="auto">
            <a:xfrm>
              <a:off x="528" y="2112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0" name="Oval 12"/>
            <p:cNvSpPr>
              <a:spLocks noChangeArrowheads="1"/>
            </p:cNvSpPr>
            <p:nvPr/>
          </p:nvSpPr>
          <p:spPr bwMode="auto">
            <a:xfrm>
              <a:off x="816" y="2400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1" name="Oval 13"/>
            <p:cNvSpPr>
              <a:spLocks noChangeArrowheads="1"/>
            </p:cNvSpPr>
            <p:nvPr/>
          </p:nvSpPr>
          <p:spPr bwMode="auto">
            <a:xfrm>
              <a:off x="2736" y="2112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2" name="Oval 14"/>
            <p:cNvSpPr>
              <a:spLocks noChangeArrowheads="1"/>
            </p:cNvSpPr>
            <p:nvPr/>
          </p:nvSpPr>
          <p:spPr bwMode="auto">
            <a:xfrm>
              <a:off x="1104" y="2640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3" name="Oval 15"/>
            <p:cNvSpPr>
              <a:spLocks noChangeArrowheads="1"/>
            </p:cNvSpPr>
            <p:nvPr/>
          </p:nvSpPr>
          <p:spPr bwMode="auto">
            <a:xfrm>
              <a:off x="3216" y="2160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4" name="Oval 16"/>
            <p:cNvSpPr>
              <a:spLocks noChangeArrowheads="1"/>
            </p:cNvSpPr>
            <p:nvPr/>
          </p:nvSpPr>
          <p:spPr bwMode="auto">
            <a:xfrm>
              <a:off x="3888" y="2544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5" name="Oval 17"/>
            <p:cNvSpPr>
              <a:spLocks noChangeArrowheads="1"/>
            </p:cNvSpPr>
            <p:nvPr/>
          </p:nvSpPr>
          <p:spPr bwMode="auto">
            <a:xfrm>
              <a:off x="384" y="2544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6" name="Oval 18"/>
            <p:cNvSpPr>
              <a:spLocks noChangeArrowheads="1"/>
            </p:cNvSpPr>
            <p:nvPr/>
          </p:nvSpPr>
          <p:spPr bwMode="auto">
            <a:xfrm>
              <a:off x="2352" y="1824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7" name="Oval 19"/>
            <p:cNvSpPr>
              <a:spLocks noChangeArrowheads="1"/>
            </p:cNvSpPr>
            <p:nvPr/>
          </p:nvSpPr>
          <p:spPr bwMode="auto">
            <a:xfrm>
              <a:off x="3504" y="2400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8" name="Oval 20"/>
            <p:cNvSpPr>
              <a:spLocks noChangeArrowheads="1"/>
            </p:cNvSpPr>
            <p:nvPr/>
          </p:nvSpPr>
          <p:spPr bwMode="auto">
            <a:xfrm>
              <a:off x="2880" y="1872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9" name="Oval 21"/>
            <p:cNvSpPr>
              <a:spLocks noChangeArrowheads="1"/>
            </p:cNvSpPr>
            <p:nvPr/>
          </p:nvSpPr>
          <p:spPr bwMode="auto">
            <a:xfrm>
              <a:off x="4176" y="2352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0" name="Oval 22"/>
            <p:cNvSpPr>
              <a:spLocks noChangeArrowheads="1"/>
            </p:cNvSpPr>
            <p:nvPr/>
          </p:nvSpPr>
          <p:spPr bwMode="auto">
            <a:xfrm>
              <a:off x="3936" y="2160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1" name="Oval 23"/>
            <p:cNvSpPr>
              <a:spLocks noChangeArrowheads="1"/>
            </p:cNvSpPr>
            <p:nvPr/>
          </p:nvSpPr>
          <p:spPr bwMode="auto">
            <a:xfrm>
              <a:off x="4704" y="2256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2" name="Oval 24"/>
            <p:cNvSpPr>
              <a:spLocks noChangeArrowheads="1"/>
            </p:cNvSpPr>
            <p:nvPr/>
          </p:nvSpPr>
          <p:spPr bwMode="auto">
            <a:xfrm>
              <a:off x="3264" y="1872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3" name="Oval 25"/>
            <p:cNvSpPr>
              <a:spLocks noChangeArrowheads="1"/>
            </p:cNvSpPr>
            <p:nvPr/>
          </p:nvSpPr>
          <p:spPr bwMode="auto">
            <a:xfrm>
              <a:off x="3888" y="1920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4" name="Oval 26"/>
            <p:cNvSpPr>
              <a:spLocks noChangeArrowheads="1"/>
            </p:cNvSpPr>
            <p:nvPr/>
          </p:nvSpPr>
          <p:spPr bwMode="auto">
            <a:xfrm>
              <a:off x="1392" y="2352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5" name="Oval 27"/>
            <p:cNvSpPr>
              <a:spLocks noChangeArrowheads="1"/>
            </p:cNvSpPr>
            <p:nvPr/>
          </p:nvSpPr>
          <p:spPr bwMode="auto">
            <a:xfrm>
              <a:off x="1968" y="2688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6" name="Oval 28"/>
            <p:cNvSpPr>
              <a:spLocks noChangeArrowheads="1"/>
            </p:cNvSpPr>
            <p:nvPr/>
          </p:nvSpPr>
          <p:spPr bwMode="auto">
            <a:xfrm>
              <a:off x="576" y="2304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7" name="Oval 29"/>
            <p:cNvSpPr>
              <a:spLocks noChangeArrowheads="1"/>
            </p:cNvSpPr>
            <p:nvPr/>
          </p:nvSpPr>
          <p:spPr bwMode="auto">
            <a:xfrm>
              <a:off x="384" y="2304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8" name="Oval 30"/>
            <p:cNvSpPr>
              <a:spLocks noChangeArrowheads="1"/>
            </p:cNvSpPr>
            <p:nvPr/>
          </p:nvSpPr>
          <p:spPr bwMode="auto">
            <a:xfrm>
              <a:off x="4224" y="1872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9" name="Oval 31"/>
            <p:cNvSpPr>
              <a:spLocks noChangeArrowheads="1"/>
            </p:cNvSpPr>
            <p:nvPr/>
          </p:nvSpPr>
          <p:spPr bwMode="auto">
            <a:xfrm>
              <a:off x="4464" y="2544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0" name="Oval 32"/>
            <p:cNvSpPr>
              <a:spLocks noChangeArrowheads="1"/>
            </p:cNvSpPr>
            <p:nvPr/>
          </p:nvSpPr>
          <p:spPr bwMode="auto">
            <a:xfrm>
              <a:off x="672" y="2016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1" name="Oval 33"/>
            <p:cNvSpPr>
              <a:spLocks noChangeArrowheads="1"/>
            </p:cNvSpPr>
            <p:nvPr/>
          </p:nvSpPr>
          <p:spPr bwMode="auto">
            <a:xfrm>
              <a:off x="1680" y="1872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2" name="Oval 34"/>
            <p:cNvSpPr>
              <a:spLocks noChangeArrowheads="1"/>
            </p:cNvSpPr>
            <p:nvPr/>
          </p:nvSpPr>
          <p:spPr bwMode="auto">
            <a:xfrm>
              <a:off x="672" y="2592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3" name="Oval 35"/>
            <p:cNvSpPr>
              <a:spLocks noChangeArrowheads="1"/>
            </p:cNvSpPr>
            <p:nvPr/>
          </p:nvSpPr>
          <p:spPr bwMode="auto">
            <a:xfrm>
              <a:off x="3312" y="2544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4" name="Oval 36"/>
            <p:cNvSpPr>
              <a:spLocks noChangeArrowheads="1"/>
            </p:cNvSpPr>
            <p:nvPr/>
          </p:nvSpPr>
          <p:spPr bwMode="auto">
            <a:xfrm>
              <a:off x="2496" y="2352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5" name="Oval 37"/>
            <p:cNvSpPr>
              <a:spLocks noChangeArrowheads="1"/>
            </p:cNvSpPr>
            <p:nvPr/>
          </p:nvSpPr>
          <p:spPr bwMode="auto">
            <a:xfrm>
              <a:off x="3552" y="2208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6" name="Oval 38"/>
            <p:cNvSpPr>
              <a:spLocks noChangeArrowheads="1"/>
            </p:cNvSpPr>
            <p:nvPr/>
          </p:nvSpPr>
          <p:spPr bwMode="auto">
            <a:xfrm>
              <a:off x="4368" y="2016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7" name="Oval 39"/>
            <p:cNvSpPr>
              <a:spLocks noChangeArrowheads="1"/>
            </p:cNvSpPr>
            <p:nvPr/>
          </p:nvSpPr>
          <p:spPr bwMode="auto">
            <a:xfrm>
              <a:off x="2880" y="2400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8" name="Oval 40"/>
            <p:cNvSpPr>
              <a:spLocks noChangeArrowheads="1"/>
            </p:cNvSpPr>
            <p:nvPr/>
          </p:nvSpPr>
          <p:spPr bwMode="auto">
            <a:xfrm>
              <a:off x="2304" y="1968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9" name="Oval 41"/>
            <p:cNvSpPr>
              <a:spLocks noChangeArrowheads="1"/>
            </p:cNvSpPr>
            <p:nvPr/>
          </p:nvSpPr>
          <p:spPr bwMode="auto">
            <a:xfrm>
              <a:off x="3504" y="1920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0" name="Oval 42"/>
            <p:cNvSpPr>
              <a:spLocks noChangeArrowheads="1"/>
            </p:cNvSpPr>
            <p:nvPr/>
          </p:nvSpPr>
          <p:spPr bwMode="auto">
            <a:xfrm>
              <a:off x="2160" y="2352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1" name="Oval 43"/>
            <p:cNvSpPr>
              <a:spLocks noChangeArrowheads="1"/>
            </p:cNvSpPr>
            <p:nvPr/>
          </p:nvSpPr>
          <p:spPr bwMode="auto">
            <a:xfrm>
              <a:off x="1392" y="1968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2" name="Oval 44"/>
            <p:cNvSpPr>
              <a:spLocks noChangeArrowheads="1"/>
            </p:cNvSpPr>
            <p:nvPr/>
          </p:nvSpPr>
          <p:spPr bwMode="auto">
            <a:xfrm>
              <a:off x="2016" y="2160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3" name="Oval 45"/>
            <p:cNvSpPr>
              <a:spLocks noChangeArrowheads="1"/>
            </p:cNvSpPr>
            <p:nvPr/>
          </p:nvSpPr>
          <p:spPr bwMode="auto">
            <a:xfrm>
              <a:off x="1728" y="2544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4" name="Oval 46"/>
            <p:cNvSpPr>
              <a:spLocks noChangeArrowheads="1"/>
            </p:cNvSpPr>
            <p:nvPr/>
          </p:nvSpPr>
          <p:spPr bwMode="auto">
            <a:xfrm>
              <a:off x="1824" y="2112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5" name="Oval 47"/>
            <p:cNvSpPr>
              <a:spLocks noChangeArrowheads="1"/>
            </p:cNvSpPr>
            <p:nvPr/>
          </p:nvSpPr>
          <p:spPr bwMode="auto">
            <a:xfrm>
              <a:off x="1008" y="2304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6" name="Oval 48"/>
            <p:cNvSpPr>
              <a:spLocks noChangeArrowheads="1"/>
            </p:cNvSpPr>
            <p:nvPr/>
          </p:nvSpPr>
          <p:spPr bwMode="auto">
            <a:xfrm>
              <a:off x="1536" y="2160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7" name="Oval 49"/>
            <p:cNvSpPr>
              <a:spLocks noChangeArrowheads="1"/>
            </p:cNvSpPr>
            <p:nvPr/>
          </p:nvSpPr>
          <p:spPr bwMode="auto">
            <a:xfrm>
              <a:off x="2352" y="2160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8" name="Oval 50"/>
            <p:cNvSpPr>
              <a:spLocks noChangeArrowheads="1"/>
            </p:cNvSpPr>
            <p:nvPr/>
          </p:nvSpPr>
          <p:spPr bwMode="auto">
            <a:xfrm>
              <a:off x="912" y="2112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9" name="Oval 51"/>
            <p:cNvSpPr>
              <a:spLocks noChangeArrowheads="1"/>
            </p:cNvSpPr>
            <p:nvPr/>
          </p:nvSpPr>
          <p:spPr bwMode="auto">
            <a:xfrm>
              <a:off x="1056" y="1824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0" name="Oval 52"/>
            <p:cNvSpPr>
              <a:spLocks noChangeArrowheads="1"/>
            </p:cNvSpPr>
            <p:nvPr/>
          </p:nvSpPr>
          <p:spPr bwMode="auto">
            <a:xfrm>
              <a:off x="3840" y="2400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1" name="Oval 53"/>
            <p:cNvSpPr>
              <a:spLocks noChangeArrowheads="1"/>
            </p:cNvSpPr>
            <p:nvPr/>
          </p:nvSpPr>
          <p:spPr bwMode="auto">
            <a:xfrm>
              <a:off x="4416" y="2304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2" name="Oval 54"/>
            <p:cNvSpPr>
              <a:spLocks noChangeArrowheads="1"/>
            </p:cNvSpPr>
            <p:nvPr/>
          </p:nvSpPr>
          <p:spPr bwMode="auto">
            <a:xfrm>
              <a:off x="4128" y="2640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3" name="Oval 55"/>
            <p:cNvSpPr>
              <a:spLocks noChangeArrowheads="1"/>
            </p:cNvSpPr>
            <p:nvPr/>
          </p:nvSpPr>
          <p:spPr bwMode="auto">
            <a:xfrm>
              <a:off x="2160" y="2592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4" name="Oval 56"/>
            <p:cNvSpPr>
              <a:spLocks noChangeArrowheads="1"/>
            </p:cNvSpPr>
            <p:nvPr/>
          </p:nvSpPr>
          <p:spPr bwMode="auto">
            <a:xfrm>
              <a:off x="4224" y="2160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5" name="Oval 57"/>
            <p:cNvSpPr>
              <a:spLocks noChangeArrowheads="1"/>
            </p:cNvSpPr>
            <p:nvPr/>
          </p:nvSpPr>
          <p:spPr bwMode="auto">
            <a:xfrm>
              <a:off x="3168" y="2400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6" name="Oval 58"/>
            <p:cNvSpPr>
              <a:spLocks noChangeArrowheads="1"/>
            </p:cNvSpPr>
            <p:nvPr/>
          </p:nvSpPr>
          <p:spPr bwMode="auto">
            <a:xfrm>
              <a:off x="1824" y="2352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7" name="Oval 59"/>
            <p:cNvSpPr>
              <a:spLocks noChangeArrowheads="1"/>
            </p:cNvSpPr>
            <p:nvPr/>
          </p:nvSpPr>
          <p:spPr bwMode="auto">
            <a:xfrm>
              <a:off x="2928" y="2112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8" name="Oval 60"/>
            <p:cNvSpPr>
              <a:spLocks noChangeArrowheads="1"/>
            </p:cNvSpPr>
            <p:nvPr/>
          </p:nvSpPr>
          <p:spPr bwMode="auto">
            <a:xfrm>
              <a:off x="1392" y="2640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9" name="Oval 61"/>
            <p:cNvSpPr>
              <a:spLocks noChangeArrowheads="1"/>
            </p:cNvSpPr>
            <p:nvPr/>
          </p:nvSpPr>
          <p:spPr bwMode="auto">
            <a:xfrm>
              <a:off x="4752" y="2496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70" name="Oval 62"/>
            <p:cNvSpPr>
              <a:spLocks noChangeArrowheads="1"/>
            </p:cNvSpPr>
            <p:nvPr/>
          </p:nvSpPr>
          <p:spPr bwMode="auto">
            <a:xfrm>
              <a:off x="4656" y="1920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71" name="Oval 63"/>
            <p:cNvSpPr>
              <a:spLocks noChangeArrowheads="1"/>
            </p:cNvSpPr>
            <p:nvPr/>
          </p:nvSpPr>
          <p:spPr bwMode="auto">
            <a:xfrm>
              <a:off x="3744" y="2592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72" name="Oval 64"/>
            <p:cNvSpPr>
              <a:spLocks noChangeArrowheads="1"/>
            </p:cNvSpPr>
            <p:nvPr/>
          </p:nvSpPr>
          <p:spPr bwMode="auto">
            <a:xfrm>
              <a:off x="1248" y="2496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73" name="Oval 65"/>
            <p:cNvSpPr>
              <a:spLocks noChangeArrowheads="1"/>
            </p:cNvSpPr>
            <p:nvPr/>
          </p:nvSpPr>
          <p:spPr bwMode="auto">
            <a:xfrm>
              <a:off x="3120" y="2064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74" name="Oval 66"/>
            <p:cNvSpPr>
              <a:spLocks noChangeArrowheads="1"/>
            </p:cNvSpPr>
            <p:nvPr/>
          </p:nvSpPr>
          <p:spPr bwMode="auto">
            <a:xfrm>
              <a:off x="2784" y="2640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75" name="Oval 67"/>
            <p:cNvSpPr>
              <a:spLocks noChangeArrowheads="1"/>
            </p:cNvSpPr>
            <p:nvPr/>
          </p:nvSpPr>
          <p:spPr bwMode="auto">
            <a:xfrm>
              <a:off x="2016" y="1872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76" name="Oval 68"/>
            <p:cNvSpPr>
              <a:spLocks noChangeArrowheads="1"/>
            </p:cNvSpPr>
            <p:nvPr/>
          </p:nvSpPr>
          <p:spPr bwMode="auto">
            <a:xfrm>
              <a:off x="3744" y="2112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77" name="Oval 69"/>
            <p:cNvSpPr>
              <a:spLocks noChangeArrowheads="1"/>
            </p:cNvSpPr>
            <p:nvPr/>
          </p:nvSpPr>
          <p:spPr bwMode="auto">
            <a:xfrm>
              <a:off x="2256" y="2448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78" name="Oval 70"/>
            <p:cNvSpPr>
              <a:spLocks noChangeArrowheads="1"/>
            </p:cNvSpPr>
            <p:nvPr/>
          </p:nvSpPr>
          <p:spPr bwMode="auto">
            <a:xfrm>
              <a:off x="4512" y="2112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79" name="Oval 71"/>
            <p:cNvSpPr>
              <a:spLocks noChangeArrowheads="1"/>
            </p:cNvSpPr>
            <p:nvPr/>
          </p:nvSpPr>
          <p:spPr bwMode="auto">
            <a:xfrm>
              <a:off x="3744" y="1824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80" name="Oval 72"/>
            <p:cNvSpPr>
              <a:spLocks noChangeArrowheads="1"/>
            </p:cNvSpPr>
            <p:nvPr/>
          </p:nvSpPr>
          <p:spPr bwMode="auto">
            <a:xfrm>
              <a:off x="2688" y="2544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81" name="Oval 73"/>
            <p:cNvSpPr>
              <a:spLocks noChangeArrowheads="1"/>
            </p:cNvSpPr>
            <p:nvPr/>
          </p:nvSpPr>
          <p:spPr bwMode="auto">
            <a:xfrm>
              <a:off x="1920" y="2448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82" name="Oval 74"/>
            <p:cNvSpPr>
              <a:spLocks noChangeArrowheads="1"/>
            </p:cNvSpPr>
            <p:nvPr/>
          </p:nvSpPr>
          <p:spPr bwMode="auto">
            <a:xfrm>
              <a:off x="2880" y="2256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83" name="Oval 75"/>
            <p:cNvSpPr>
              <a:spLocks noChangeArrowheads="1"/>
            </p:cNvSpPr>
            <p:nvPr/>
          </p:nvSpPr>
          <p:spPr bwMode="auto">
            <a:xfrm>
              <a:off x="2640" y="1920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84" name="Oval 76"/>
            <p:cNvSpPr>
              <a:spLocks noChangeArrowheads="1"/>
            </p:cNvSpPr>
            <p:nvPr/>
          </p:nvSpPr>
          <p:spPr bwMode="auto">
            <a:xfrm>
              <a:off x="4704" y="2640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85" name="Oval 77"/>
            <p:cNvSpPr>
              <a:spLocks noChangeArrowheads="1"/>
            </p:cNvSpPr>
            <p:nvPr/>
          </p:nvSpPr>
          <p:spPr bwMode="auto">
            <a:xfrm>
              <a:off x="1248" y="2160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86" name="Oval 78"/>
            <p:cNvSpPr>
              <a:spLocks noChangeArrowheads="1"/>
            </p:cNvSpPr>
            <p:nvPr/>
          </p:nvSpPr>
          <p:spPr bwMode="auto">
            <a:xfrm>
              <a:off x="2688" y="2352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87" name="Oval 79"/>
            <p:cNvSpPr>
              <a:spLocks noChangeArrowheads="1"/>
            </p:cNvSpPr>
            <p:nvPr/>
          </p:nvSpPr>
          <p:spPr bwMode="auto">
            <a:xfrm>
              <a:off x="2448" y="2640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88" name="Oval 80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89" name="Oval 81"/>
            <p:cNvSpPr>
              <a:spLocks noChangeArrowheads="1"/>
            </p:cNvSpPr>
            <p:nvPr/>
          </p:nvSpPr>
          <p:spPr bwMode="auto">
            <a:xfrm>
              <a:off x="4608" y="2448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90" name="Oval 82"/>
            <p:cNvSpPr>
              <a:spLocks noChangeArrowheads="1"/>
            </p:cNvSpPr>
            <p:nvPr/>
          </p:nvSpPr>
          <p:spPr bwMode="auto">
            <a:xfrm>
              <a:off x="1728" y="2064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91" name="Oval 83"/>
            <p:cNvSpPr>
              <a:spLocks noChangeArrowheads="1"/>
            </p:cNvSpPr>
            <p:nvPr/>
          </p:nvSpPr>
          <p:spPr bwMode="auto">
            <a:xfrm>
              <a:off x="384" y="1920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92" name="Oval 84"/>
            <p:cNvSpPr>
              <a:spLocks noChangeArrowheads="1"/>
            </p:cNvSpPr>
            <p:nvPr/>
          </p:nvSpPr>
          <p:spPr bwMode="auto">
            <a:xfrm>
              <a:off x="4416" y="1824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93" name="Oval 85"/>
            <p:cNvSpPr>
              <a:spLocks noChangeArrowheads="1"/>
            </p:cNvSpPr>
            <p:nvPr/>
          </p:nvSpPr>
          <p:spPr bwMode="auto">
            <a:xfrm>
              <a:off x="2544" y="2112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94" name="Oval 86"/>
            <p:cNvSpPr>
              <a:spLocks noChangeArrowheads="1"/>
            </p:cNvSpPr>
            <p:nvPr/>
          </p:nvSpPr>
          <p:spPr bwMode="auto">
            <a:xfrm>
              <a:off x="3552" y="2592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95" name="Oval 87"/>
            <p:cNvSpPr>
              <a:spLocks noChangeArrowheads="1"/>
            </p:cNvSpPr>
            <p:nvPr/>
          </p:nvSpPr>
          <p:spPr bwMode="auto">
            <a:xfrm>
              <a:off x="2976" y="2496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96" name="Oval 88"/>
            <p:cNvSpPr>
              <a:spLocks noChangeArrowheads="1"/>
            </p:cNvSpPr>
            <p:nvPr/>
          </p:nvSpPr>
          <p:spPr bwMode="auto">
            <a:xfrm>
              <a:off x="3072" y="2592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97" name="Oval 89"/>
            <p:cNvSpPr>
              <a:spLocks noChangeArrowheads="1"/>
            </p:cNvSpPr>
            <p:nvPr/>
          </p:nvSpPr>
          <p:spPr bwMode="auto">
            <a:xfrm>
              <a:off x="3168" y="2688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98" name="Oval 90"/>
            <p:cNvSpPr>
              <a:spLocks noChangeArrowheads="1"/>
            </p:cNvSpPr>
            <p:nvPr/>
          </p:nvSpPr>
          <p:spPr bwMode="auto">
            <a:xfrm>
              <a:off x="3072" y="1872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99" name="Oval 91"/>
            <p:cNvSpPr>
              <a:spLocks noChangeArrowheads="1"/>
            </p:cNvSpPr>
            <p:nvPr/>
          </p:nvSpPr>
          <p:spPr bwMode="auto">
            <a:xfrm>
              <a:off x="1632" y="2400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00" name="Oval 92"/>
            <p:cNvSpPr>
              <a:spLocks noChangeArrowheads="1"/>
            </p:cNvSpPr>
            <p:nvPr/>
          </p:nvSpPr>
          <p:spPr bwMode="auto">
            <a:xfrm>
              <a:off x="3360" y="2208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01" name="Oval 93"/>
            <p:cNvSpPr>
              <a:spLocks noChangeArrowheads="1"/>
            </p:cNvSpPr>
            <p:nvPr/>
          </p:nvSpPr>
          <p:spPr bwMode="auto">
            <a:xfrm>
              <a:off x="1968" y="2544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02" name="Oval 94"/>
            <p:cNvSpPr>
              <a:spLocks noChangeArrowheads="1"/>
            </p:cNvSpPr>
            <p:nvPr/>
          </p:nvSpPr>
          <p:spPr bwMode="auto">
            <a:xfrm>
              <a:off x="3504" y="2064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03" name="Oval 95"/>
            <p:cNvSpPr>
              <a:spLocks noChangeArrowheads="1"/>
            </p:cNvSpPr>
            <p:nvPr/>
          </p:nvSpPr>
          <p:spPr bwMode="auto">
            <a:xfrm>
              <a:off x="2112" y="2064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04" name="Oval 96"/>
            <p:cNvSpPr>
              <a:spLocks noChangeArrowheads="1"/>
            </p:cNvSpPr>
            <p:nvPr/>
          </p:nvSpPr>
          <p:spPr bwMode="auto">
            <a:xfrm>
              <a:off x="864" y="1920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05" name="Oval 97"/>
            <p:cNvSpPr>
              <a:spLocks noChangeArrowheads="1"/>
            </p:cNvSpPr>
            <p:nvPr/>
          </p:nvSpPr>
          <p:spPr bwMode="auto">
            <a:xfrm>
              <a:off x="4080" y="2400"/>
              <a:ext cx="48" cy="48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06" name="Oval 98"/>
            <p:cNvSpPr>
              <a:spLocks noChangeArrowheads="1"/>
            </p:cNvSpPr>
            <p:nvPr/>
          </p:nvSpPr>
          <p:spPr bwMode="auto">
            <a:xfrm>
              <a:off x="3648" y="2688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07" name="Oval 99"/>
            <p:cNvSpPr>
              <a:spLocks noChangeArrowheads="1"/>
            </p:cNvSpPr>
            <p:nvPr/>
          </p:nvSpPr>
          <p:spPr bwMode="auto">
            <a:xfrm>
              <a:off x="4080" y="2208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08" name="Oval 100"/>
            <p:cNvSpPr>
              <a:spLocks noChangeArrowheads="1"/>
            </p:cNvSpPr>
            <p:nvPr/>
          </p:nvSpPr>
          <p:spPr bwMode="auto">
            <a:xfrm>
              <a:off x="768" y="2208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09" name="Oval 101"/>
            <p:cNvSpPr>
              <a:spLocks noChangeArrowheads="1"/>
            </p:cNvSpPr>
            <p:nvPr/>
          </p:nvSpPr>
          <p:spPr bwMode="auto">
            <a:xfrm>
              <a:off x="1488" y="2496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10" name="Oval 102"/>
            <p:cNvSpPr>
              <a:spLocks noChangeArrowheads="1"/>
            </p:cNvSpPr>
            <p:nvPr/>
          </p:nvSpPr>
          <p:spPr bwMode="auto">
            <a:xfrm>
              <a:off x="1248" y="1872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11" name="Oval 103"/>
            <p:cNvSpPr>
              <a:spLocks noChangeArrowheads="1"/>
            </p:cNvSpPr>
            <p:nvPr/>
          </p:nvSpPr>
          <p:spPr bwMode="auto">
            <a:xfrm>
              <a:off x="3648" y="2352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12" name="Oval 104"/>
            <p:cNvSpPr>
              <a:spLocks noChangeArrowheads="1"/>
            </p:cNvSpPr>
            <p:nvPr/>
          </p:nvSpPr>
          <p:spPr bwMode="auto">
            <a:xfrm>
              <a:off x="4752" y="2112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13" name="Oval 105"/>
            <p:cNvSpPr>
              <a:spLocks noChangeArrowheads="1"/>
            </p:cNvSpPr>
            <p:nvPr/>
          </p:nvSpPr>
          <p:spPr bwMode="auto">
            <a:xfrm>
              <a:off x="4128" y="2016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14" name="Oval 106"/>
            <p:cNvSpPr>
              <a:spLocks noChangeArrowheads="1"/>
            </p:cNvSpPr>
            <p:nvPr/>
          </p:nvSpPr>
          <p:spPr bwMode="auto">
            <a:xfrm>
              <a:off x="3264" y="2496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15" name="Oval 107"/>
            <p:cNvSpPr>
              <a:spLocks noChangeArrowheads="1"/>
            </p:cNvSpPr>
            <p:nvPr/>
          </p:nvSpPr>
          <p:spPr bwMode="auto">
            <a:xfrm>
              <a:off x="1200" y="2256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7C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316" name="Oval 108"/>
          <p:cNvSpPr>
            <a:spLocks noChangeArrowheads="1"/>
          </p:cNvSpPr>
          <p:nvPr/>
        </p:nvSpPr>
        <p:spPr bwMode="auto">
          <a:xfrm>
            <a:off x="2146300" y="3086100"/>
            <a:ext cx="190500" cy="1651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317" name="Oval 109"/>
          <p:cNvSpPr>
            <a:spLocks noChangeArrowheads="1"/>
          </p:cNvSpPr>
          <p:nvPr/>
        </p:nvSpPr>
        <p:spPr bwMode="auto">
          <a:xfrm>
            <a:off x="2540000" y="3759200"/>
            <a:ext cx="190500" cy="1651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318" name="Oval 110"/>
          <p:cNvSpPr>
            <a:spLocks noChangeArrowheads="1"/>
          </p:cNvSpPr>
          <p:nvPr/>
        </p:nvSpPr>
        <p:spPr bwMode="auto">
          <a:xfrm>
            <a:off x="4203700" y="3708400"/>
            <a:ext cx="190500" cy="1651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319" name="Oval 111"/>
          <p:cNvSpPr>
            <a:spLocks noChangeArrowheads="1"/>
          </p:cNvSpPr>
          <p:nvPr/>
        </p:nvSpPr>
        <p:spPr bwMode="auto">
          <a:xfrm>
            <a:off x="533400" y="3987800"/>
            <a:ext cx="190500" cy="1651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320" name="Oval 112"/>
          <p:cNvSpPr>
            <a:spLocks noChangeArrowheads="1"/>
          </p:cNvSpPr>
          <p:nvPr/>
        </p:nvSpPr>
        <p:spPr bwMode="auto">
          <a:xfrm>
            <a:off x="4826000" y="2921000"/>
            <a:ext cx="190500" cy="1651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321" name="Oval 113"/>
          <p:cNvSpPr>
            <a:spLocks noChangeArrowheads="1"/>
          </p:cNvSpPr>
          <p:nvPr/>
        </p:nvSpPr>
        <p:spPr bwMode="auto">
          <a:xfrm>
            <a:off x="6108700" y="3987800"/>
            <a:ext cx="190500" cy="1651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322" name="Oval 114"/>
          <p:cNvSpPr>
            <a:spLocks noChangeArrowheads="1"/>
          </p:cNvSpPr>
          <p:nvPr/>
        </p:nvSpPr>
        <p:spPr bwMode="auto">
          <a:xfrm>
            <a:off x="3136900" y="3390900"/>
            <a:ext cx="190500" cy="1651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323" name="Oval 115"/>
          <p:cNvSpPr>
            <a:spLocks noChangeArrowheads="1"/>
          </p:cNvSpPr>
          <p:nvPr/>
        </p:nvSpPr>
        <p:spPr bwMode="auto">
          <a:xfrm>
            <a:off x="7099300" y="3302000"/>
            <a:ext cx="190500" cy="1651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324" name="Oval 116"/>
          <p:cNvSpPr>
            <a:spLocks noChangeArrowheads="1"/>
          </p:cNvSpPr>
          <p:nvPr/>
        </p:nvSpPr>
        <p:spPr bwMode="auto">
          <a:xfrm>
            <a:off x="5270500" y="3454400"/>
            <a:ext cx="190500" cy="1651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325" name="Text Box 117"/>
          <p:cNvSpPr txBox="1">
            <a:spLocks noChangeArrowheads="1"/>
          </p:cNvSpPr>
          <p:nvPr/>
        </p:nvSpPr>
        <p:spPr bwMode="auto">
          <a:xfrm>
            <a:off x="152400" y="44958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dirty="0">
                <a:latin typeface="Times New Roman" pitchFamily="18" charset="0"/>
              </a:rPr>
              <a:t>ניתן להשתמש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במדגם</a:t>
            </a:r>
            <a:r>
              <a:rPr lang="he-IL" altLang="en-US" sz="2400" dirty="0">
                <a:latin typeface="Times New Roman" pitchFamily="18" charset="0"/>
              </a:rPr>
              <a:t> </a:t>
            </a:r>
            <a:r>
              <a:rPr lang="he-IL" altLang="en-US" sz="2400" dirty="0" smtClean="0">
                <a:latin typeface="Times New Roman" pitchFamily="18" charset="0"/>
              </a:rPr>
              <a:t>כדי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להעריך בקירוב </a:t>
            </a:r>
            <a:r>
              <a:rPr lang="he-IL" altLang="en-US" sz="2400" dirty="0">
                <a:latin typeface="Times New Roman" pitchFamily="18" charset="0"/>
              </a:rPr>
              <a:t>את </a:t>
            </a:r>
            <a:r>
              <a:rPr lang="he-IL" altLang="en-US" sz="2400" dirty="0" smtClean="0">
                <a:latin typeface="Times New Roman" pitchFamily="18" charset="0"/>
              </a:rPr>
              <a:t>החלק היחסי של </a:t>
            </a:r>
            <a:r>
              <a:rPr lang="he-IL" altLang="en-US" sz="2400" dirty="0">
                <a:latin typeface="Times New Roman" pitchFamily="18" charset="0"/>
              </a:rPr>
              <a:t>הנקודות ה</a:t>
            </a: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סגולות</a:t>
            </a:r>
            <a:r>
              <a:rPr lang="he-IL" altLang="en-US" sz="2400" dirty="0">
                <a:latin typeface="Times New Roman" pitchFamily="18" charset="0"/>
              </a:rPr>
              <a:t>/</a:t>
            </a:r>
            <a:r>
              <a:rPr lang="he-IL" altLang="en-US" sz="2400" b="1" dirty="0">
                <a:solidFill>
                  <a:srgbClr val="FF3399"/>
                </a:solidFill>
                <a:latin typeface="Times New Roman" pitchFamily="18" charset="0"/>
              </a:rPr>
              <a:t>וורודות</a:t>
            </a:r>
            <a:r>
              <a:rPr lang="he-IL" altLang="en-US" sz="2400" dirty="0">
                <a:latin typeface="Times New Roman" pitchFamily="18" charset="0"/>
              </a:rPr>
              <a:t> </a:t>
            </a:r>
            <a:r>
              <a:rPr lang="he-IL" altLang="en-US" sz="2400" dirty="0" smtClean="0">
                <a:latin typeface="Times New Roman" pitchFamily="18" charset="0"/>
              </a:rPr>
              <a:t>באוכלוסייה.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endParaRPr lang="en-US" altLang="en-US" sz="2400" i="1" dirty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94326" name="Text Box 118"/>
          <p:cNvSpPr txBox="1">
            <a:spLocks noChangeArrowheads="1"/>
          </p:cNvSpPr>
          <p:nvPr/>
        </p:nvSpPr>
        <p:spPr bwMode="auto">
          <a:xfrm>
            <a:off x="152400" y="53340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dirty="0">
                <a:latin typeface="Times New Roman" pitchFamily="18" charset="0"/>
              </a:rPr>
              <a:t>אם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המדגם</a:t>
            </a:r>
            <a:r>
              <a:rPr lang="he-IL" altLang="en-US" sz="2400" b="1" dirty="0">
                <a:latin typeface="Times New Roman" pitchFamily="18" charset="0"/>
              </a:rPr>
              <a:t>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מספיק גדול </a:t>
            </a:r>
            <a:r>
              <a:rPr lang="he-IL" altLang="en-US" sz="2400" dirty="0">
                <a:latin typeface="Times New Roman" pitchFamily="18" charset="0"/>
              </a:rPr>
              <a:t>אזי, </a:t>
            </a:r>
            <a:r>
              <a:rPr lang="he-IL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בסבירות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גבוהה</a:t>
            </a:r>
            <a:r>
              <a:rPr lang="he-IL" altLang="en-US" sz="2400" dirty="0">
                <a:latin typeface="Times New Roman" pitchFamily="18" charset="0"/>
              </a:rPr>
              <a:t>, הערך המקורב אכן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קרוב לערך הנכון</a:t>
            </a:r>
            <a:r>
              <a:rPr lang="he-IL" altLang="en-US" sz="2400" dirty="0">
                <a:latin typeface="Times New Roman" pitchFamily="18" charset="0"/>
              </a:rPr>
              <a:t>.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endParaRPr lang="en-US" altLang="en-US" sz="2400" i="1" dirty="0">
              <a:solidFill>
                <a:srgbClr val="008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38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9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9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9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9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94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9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94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500"/>
                                        <p:tgtEl>
                                          <p:spTgt spid="9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9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/>
      <p:bldP spid="94214" grpId="0"/>
      <p:bldP spid="94316" grpId="0" animBg="1"/>
      <p:bldP spid="94317" grpId="0" animBg="1"/>
      <p:bldP spid="94318" grpId="0" animBg="1"/>
      <p:bldP spid="94319" grpId="0" animBg="1"/>
      <p:bldP spid="94320" grpId="0" animBg="1"/>
      <p:bldP spid="94321" grpId="0" animBg="1"/>
      <p:bldP spid="94322" grpId="0" animBg="1"/>
      <p:bldP spid="94323" grpId="0" animBg="1"/>
      <p:bldP spid="94324" grpId="0" animBg="1"/>
      <p:bldP spid="94325" grpId="0"/>
      <p:bldP spid="943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838200"/>
          </a:xfrm>
        </p:spPr>
        <p:txBody>
          <a:bodyPr/>
          <a:lstStyle/>
          <a:p>
            <a:r>
              <a:rPr lang="he-IL" altLang="en-US" sz="2800" b="1" u="sng" dirty="0">
                <a:solidFill>
                  <a:srgbClr val="CC0099"/>
                </a:solidFill>
              </a:rPr>
              <a:t>אקראיות </a:t>
            </a:r>
            <a:r>
              <a:rPr lang="he-IL" altLang="en-US" sz="2800" b="1" u="sng" dirty="0" smtClean="0">
                <a:solidFill>
                  <a:srgbClr val="CC0099"/>
                </a:solidFill>
              </a:rPr>
              <a:t>וקירוב בשירות </a:t>
            </a:r>
            <a:r>
              <a:rPr lang="he-IL" altLang="en-US" sz="2800" b="1" u="sng" dirty="0">
                <a:solidFill>
                  <a:srgbClr val="CC0099"/>
                </a:solidFill>
              </a:rPr>
              <a:t>היעילות - המשך</a:t>
            </a:r>
            <a:endParaRPr lang="en-US" altLang="en-US" sz="2800" b="1" u="sng" dirty="0">
              <a:solidFill>
                <a:srgbClr val="CC0099"/>
              </a:solidFill>
            </a:endParaRP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946525" y="955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152400" y="12954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דוגמה מס' 2:</a:t>
            </a:r>
            <a:r>
              <a:rPr lang="he-IL" altLang="en-US" sz="2400" dirty="0">
                <a:latin typeface="Times New Roman" pitchFamily="18" charset="0"/>
              </a:rPr>
              <a:t> מציאת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שלוש-צביעה</a:t>
            </a:r>
            <a:r>
              <a:rPr lang="he-IL" altLang="en-US" sz="2400" dirty="0">
                <a:latin typeface="Times New Roman" pitchFamily="18" charset="0"/>
              </a:rPr>
              <a:t>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טובה</a:t>
            </a:r>
            <a:r>
              <a:rPr lang="he-IL" alt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(אך לא מושלמת)</a:t>
            </a:r>
            <a:endParaRPr lang="en-US" altLang="en-US" sz="24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5238" name="Oval 6"/>
          <p:cNvSpPr>
            <a:spLocks noChangeArrowheads="1"/>
          </p:cNvSpPr>
          <p:nvPr/>
        </p:nvSpPr>
        <p:spPr bwMode="auto">
          <a:xfrm>
            <a:off x="1066800" y="1905000"/>
            <a:ext cx="5715000" cy="2667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1600200" y="1828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accent2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95240" name="Oval 8"/>
          <p:cNvSpPr>
            <a:spLocks noChangeArrowheads="1"/>
          </p:cNvSpPr>
          <p:nvPr/>
        </p:nvSpPr>
        <p:spPr bwMode="auto">
          <a:xfrm>
            <a:off x="2286000" y="2743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1" name="Oval 9"/>
          <p:cNvSpPr>
            <a:spLocks noChangeArrowheads="1"/>
          </p:cNvSpPr>
          <p:nvPr/>
        </p:nvSpPr>
        <p:spPr bwMode="auto">
          <a:xfrm>
            <a:off x="2438400" y="3352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2" name="Oval 10"/>
          <p:cNvSpPr>
            <a:spLocks noChangeArrowheads="1"/>
          </p:cNvSpPr>
          <p:nvPr/>
        </p:nvSpPr>
        <p:spPr bwMode="auto">
          <a:xfrm>
            <a:off x="34290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3" name="Oval 11"/>
          <p:cNvSpPr>
            <a:spLocks noChangeArrowheads="1"/>
          </p:cNvSpPr>
          <p:nvPr/>
        </p:nvSpPr>
        <p:spPr bwMode="auto">
          <a:xfrm>
            <a:off x="47244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4" name="Oval 12"/>
          <p:cNvSpPr>
            <a:spLocks noChangeArrowheads="1"/>
          </p:cNvSpPr>
          <p:nvPr/>
        </p:nvSpPr>
        <p:spPr bwMode="auto">
          <a:xfrm>
            <a:off x="3124200" y="3810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5" name="Oval 13"/>
          <p:cNvSpPr>
            <a:spLocks noChangeArrowheads="1"/>
          </p:cNvSpPr>
          <p:nvPr/>
        </p:nvSpPr>
        <p:spPr bwMode="auto">
          <a:xfrm>
            <a:off x="5486400" y="3200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6" name="Oval 14"/>
          <p:cNvSpPr>
            <a:spLocks noChangeArrowheads="1"/>
          </p:cNvSpPr>
          <p:nvPr/>
        </p:nvSpPr>
        <p:spPr bwMode="auto">
          <a:xfrm>
            <a:off x="4114800" y="3200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7" name="Oval 15"/>
          <p:cNvSpPr>
            <a:spLocks noChangeArrowheads="1"/>
          </p:cNvSpPr>
          <p:nvPr/>
        </p:nvSpPr>
        <p:spPr bwMode="auto">
          <a:xfrm>
            <a:off x="4800600" y="3962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1447800" y="45720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>
                <a:latin typeface="Times New Roman" pitchFamily="18" charset="0"/>
              </a:rPr>
              <a:t>ניתן להשתמש </a:t>
            </a:r>
            <a:r>
              <a:rPr lang="he-IL" altLang="en-US" sz="2400" b="1">
                <a:solidFill>
                  <a:srgbClr val="FF0000"/>
                </a:solidFill>
                <a:latin typeface="Times New Roman" pitchFamily="18" charset="0"/>
              </a:rPr>
              <a:t>במדגם מקרי קטן</a:t>
            </a:r>
            <a:r>
              <a:rPr lang="he-IL" altLang="en-US" sz="2400">
                <a:latin typeface="Times New Roman" pitchFamily="18" charset="0"/>
              </a:rPr>
              <a:t> של קדקודים</a:t>
            </a:r>
            <a:endParaRPr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457200" y="49530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dirty="0">
                <a:latin typeface="Times New Roman" pitchFamily="18" charset="0"/>
              </a:rPr>
              <a:t>ביחד עם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אינפורמציה</a:t>
            </a:r>
            <a:r>
              <a:rPr lang="he-IL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על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הצלעות הנוגעות בהם</a:t>
            </a:r>
            <a:endParaRPr lang="en-US" altLang="en-US" sz="2400" b="1" dirty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95250" name="Line 18"/>
          <p:cNvSpPr>
            <a:spLocks noChangeShapeType="1"/>
          </p:cNvSpPr>
          <p:nvPr/>
        </p:nvSpPr>
        <p:spPr bwMode="auto">
          <a:xfrm flipH="1">
            <a:off x="1981200" y="38100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51" name="Line 19"/>
          <p:cNvSpPr>
            <a:spLocks noChangeShapeType="1"/>
          </p:cNvSpPr>
          <p:nvPr/>
        </p:nvSpPr>
        <p:spPr bwMode="auto">
          <a:xfrm>
            <a:off x="3162300" y="3873500"/>
            <a:ext cx="3810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52" name="Line 20"/>
          <p:cNvSpPr>
            <a:spLocks noChangeShapeType="1"/>
          </p:cNvSpPr>
          <p:nvPr/>
        </p:nvSpPr>
        <p:spPr bwMode="auto">
          <a:xfrm>
            <a:off x="3200400" y="3810000"/>
            <a:ext cx="2286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53" name="Line 21"/>
          <p:cNvSpPr>
            <a:spLocks noChangeShapeType="1"/>
          </p:cNvSpPr>
          <p:nvPr/>
        </p:nvSpPr>
        <p:spPr bwMode="auto">
          <a:xfrm flipH="1">
            <a:off x="2514600" y="2578100"/>
            <a:ext cx="939800" cy="774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54" name="Line 22"/>
          <p:cNvSpPr>
            <a:spLocks noChangeShapeType="1"/>
          </p:cNvSpPr>
          <p:nvPr/>
        </p:nvSpPr>
        <p:spPr bwMode="auto">
          <a:xfrm flipH="1" flipV="1">
            <a:off x="4114800" y="2133600"/>
            <a:ext cx="63500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55" name="Line 23"/>
          <p:cNvSpPr>
            <a:spLocks noChangeShapeType="1"/>
          </p:cNvSpPr>
          <p:nvPr/>
        </p:nvSpPr>
        <p:spPr bwMode="auto">
          <a:xfrm flipH="1">
            <a:off x="4191000" y="2590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56" name="Line 24"/>
          <p:cNvSpPr>
            <a:spLocks noChangeShapeType="1"/>
          </p:cNvSpPr>
          <p:nvPr/>
        </p:nvSpPr>
        <p:spPr bwMode="auto">
          <a:xfrm>
            <a:off x="4749800" y="2527300"/>
            <a:ext cx="14097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57" name="Line 25"/>
          <p:cNvSpPr>
            <a:spLocks noChangeShapeType="1"/>
          </p:cNvSpPr>
          <p:nvPr/>
        </p:nvSpPr>
        <p:spPr bwMode="auto">
          <a:xfrm flipH="1">
            <a:off x="4038600" y="2514600"/>
            <a:ext cx="711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58" name="Line 26"/>
          <p:cNvSpPr>
            <a:spLocks noChangeShapeType="1"/>
          </p:cNvSpPr>
          <p:nvPr/>
        </p:nvSpPr>
        <p:spPr bwMode="auto">
          <a:xfrm flipV="1">
            <a:off x="3454400" y="2527300"/>
            <a:ext cx="13081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59" name="Line 27"/>
          <p:cNvSpPr>
            <a:spLocks noChangeShapeType="1"/>
          </p:cNvSpPr>
          <p:nvPr/>
        </p:nvSpPr>
        <p:spPr bwMode="auto">
          <a:xfrm flipV="1">
            <a:off x="2362200" y="22098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60" name="Line 28"/>
          <p:cNvSpPr>
            <a:spLocks noChangeShapeType="1"/>
          </p:cNvSpPr>
          <p:nvPr/>
        </p:nvSpPr>
        <p:spPr bwMode="auto">
          <a:xfrm flipH="1">
            <a:off x="1371600" y="28194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61" name="Line 29"/>
          <p:cNvSpPr>
            <a:spLocks noChangeShapeType="1"/>
          </p:cNvSpPr>
          <p:nvPr/>
        </p:nvSpPr>
        <p:spPr bwMode="auto">
          <a:xfrm>
            <a:off x="4191000" y="3276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62" name="Line 30"/>
          <p:cNvSpPr>
            <a:spLocks noChangeShapeType="1"/>
          </p:cNvSpPr>
          <p:nvPr/>
        </p:nvSpPr>
        <p:spPr bwMode="auto">
          <a:xfrm flipV="1">
            <a:off x="4876800" y="3657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63" name="Line 31"/>
          <p:cNvSpPr>
            <a:spLocks noChangeShapeType="1"/>
          </p:cNvSpPr>
          <p:nvPr/>
        </p:nvSpPr>
        <p:spPr bwMode="auto">
          <a:xfrm flipH="1">
            <a:off x="4648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64" name="Text Box 32"/>
          <p:cNvSpPr txBox="1">
            <a:spLocks noChangeArrowheads="1"/>
          </p:cNvSpPr>
          <p:nvPr/>
        </p:nvSpPr>
        <p:spPr bwMode="auto">
          <a:xfrm>
            <a:off x="533400" y="54102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dirty="0">
                <a:latin typeface="Times New Roman" pitchFamily="18" charset="0"/>
              </a:rPr>
              <a:t>כדי להגדיר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חלוקה</a:t>
            </a:r>
            <a:r>
              <a:rPr lang="he-IL" altLang="en-US" sz="24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he-IL" altLang="en-US" sz="2400" b="1" dirty="0">
                <a:latin typeface="Times New Roman" pitchFamily="18" charset="0"/>
              </a:rPr>
              <a:t>(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צביעה</a:t>
            </a:r>
            <a:r>
              <a:rPr lang="he-IL" altLang="en-US" sz="2400" b="1" dirty="0">
                <a:latin typeface="Times New Roman" pitchFamily="18" charset="0"/>
              </a:rPr>
              <a:t>)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"די טובה"</a:t>
            </a:r>
            <a:r>
              <a:rPr lang="he-IL" altLang="en-US" sz="2400" dirty="0">
                <a:latin typeface="Times New Roman" pitchFamily="18" charset="0"/>
              </a:rPr>
              <a:t> של כל הקדקודים 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95265" name="Line 33"/>
          <p:cNvSpPr>
            <a:spLocks noChangeShapeType="1"/>
          </p:cNvSpPr>
          <p:nvPr/>
        </p:nvSpPr>
        <p:spPr bwMode="auto">
          <a:xfrm>
            <a:off x="4267200" y="1905000"/>
            <a:ext cx="914400" cy="2514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66" name="Line 34"/>
          <p:cNvSpPr>
            <a:spLocks noChangeShapeType="1"/>
          </p:cNvSpPr>
          <p:nvPr/>
        </p:nvSpPr>
        <p:spPr bwMode="auto">
          <a:xfrm flipH="1">
            <a:off x="2362200" y="1981200"/>
            <a:ext cx="685800" cy="2362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67" name="Line 35"/>
          <p:cNvSpPr>
            <a:spLocks noChangeShapeType="1"/>
          </p:cNvSpPr>
          <p:nvPr/>
        </p:nvSpPr>
        <p:spPr bwMode="auto">
          <a:xfrm flipH="1">
            <a:off x="6172200" y="2743200"/>
            <a:ext cx="381000" cy="12954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68" name="Line 36"/>
          <p:cNvSpPr>
            <a:spLocks noChangeShapeType="1"/>
          </p:cNvSpPr>
          <p:nvPr/>
        </p:nvSpPr>
        <p:spPr bwMode="auto">
          <a:xfrm flipH="1">
            <a:off x="5943600" y="2590800"/>
            <a:ext cx="457200" cy="15240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69" name="Line 37"/>
          <p:cNvSpPr>
            <a:spLocks noChangeShapeType="1"/>
          </p:cNvSpPr>
          <p:nvPr/>
        </p:nvSpPr>
        <p:spPr bwMode="auto">
          <a:xfrm flipH="1">
            <a:off x="5715000" y="2514600"/>
            <a:ext cx="457200" cy="16002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70" name="Line 38"/>
          <p:cNvSpPr>
            <a:spLocks noChangeShapeType="1"/>
          </p:cNvSpPr>
          <p:nvPr/>
        </p:nvSpPr>
        <p:spPr bwMode="auto">
          <a:xfrm flipH="1">
            <a:off x="5486400" y="2438400"/>
            <a:ext cx="533400" cy="18288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71" name="Line 39"/>
          <p:cNvSpPr>
            <a:spLocks noChangeShapeType="1"/>
          </p:cNvSpPr>
          <p:nvPr/>
        </p:nvSpPr>
        <p:spPr bwMode="auto">
          <a:xfrm flipH="1">
            <a:off x="5257800" y="2362200"/>
            <a:ext cx="609600" cy="19812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72" name="Line 40"/>
          <p:cNvSpPr>
            <a:spLocks noChangeShapeType="1"/>
          </p:cNvSpPr>
          <p:nvPr/>
        </p:nvSpPr>
        <p:spPr bwMode="auto">
          <a:xfrm flipH="1">
            <a:off x="5181600" y="2286000"/>
            <a:ext cx="45720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73" name="Line 41"/>
          <p:cNvSpPr>
            <a:spLocks noChangeShapeType="1"/>
          </p:cNvSpPr>
          <p:nvPr/>
        </p:nvSpPr>
        <p:spPr bwMode="auto">
          <a:xfrm flipH="1">
            <a:off x="5029200" y="2209800"/>
            <a:ext cx="381000" cy="16002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74" name="Line 42"/>
          <p:cNvSpPr>
            <a:spLocks noChangeShapeType="1"/>
          </p:cNvSpPr>
          <p:nvPr/>
        </p:nvSpPr>
        <p:spPr bwMode="auto">
          <a:xfrm flipH="1">
            <a:off x="4876800" y="2133600"/>
            <a:ext cx="304800" cy="12954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75" name="Line 43"/>
          <p:cNvSpPr>
            <a:spLocks noChangeShapeType="1"/>
          </p:cNvSpPr>
          <p:nvPr/>
        </p:nvSpPr>
        <p:spPr bwMode="auto">
          <a:xfrm flipH="1">
            <a:off x="4724400" y="2057400"/>
            <a:ext cx="228600" cy="9906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76" name="Line 44"/>
          <p:cNvSpPr>
            <a:spLocks noChangeShapeType="1"/>
          </p:cNvSpPr>
          <p:nvPr/>
        </p:nvSpPr>
        <p:spPr bwMode="auto">
          <a:xfrm flipH="1">
            <a:off x="4267200" y="3276600"/>
            <a:ext cx="381000" cy="12954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77" name="Line 45"/>
          <p:cNvSpPr>
            <a:spLocks noChangeShapeType="1"/>
          </p:cNvSpPr>
          <p:nvPr/>
        </p:nvSpPr>
        <p:spPr bwMode="auto">
          <a:xfrm flipH="1">
            <a:off x="4495800" y="3581400"/>
            <a:ext cx="228600" cy="8382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78" name="Line 46"/>
          <p:cNvSpPr>
            <a:spLocks noChangeShapeType="1"/>
          </p:cNvSpPr>
          <p:nvPr/>
        </p:nvSpPr>
        <p:spPr bwMode="auto">
          <a:xfrm flipH="1">
            <a:off x="3048000" y="1981200"/>
            <a:ext cx="685800" cy="24384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79" name="Line 47"/>
          <p:cNvSpPr>
            <a:spLocks noChangeShapeType="1"/>
          </p:cNvSpPr>
          <p:nvPr/>
        </p:nvSpPr>
        <p:spPr bwMode="auto">
          <a:xfrm flipH="1">
            <a:off x="2743200" y="1981200"/>
            <a:ext cx="685800" cy="24384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80" name="Line 48"/>
          <p:cNvSpPr>
            <a:spLocks noChangeShapeType="1"/>
          </p:cNvSpPr>
          <p:nvPr/>
        </p:nvSpPr>
        <p:spPr bwMode="auto">
          <a:xfrm flipH="1">
            <a:off x="2590800" y="1981200"/>
            <a:ext cx="685800" cy="23622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81" name="Line 49"/>
          <p:cNvSpPr>
            <a:spLocks noChangeShapeType="1"/>
          </p:cNvSpPr>
          <p:nvPr/>
        </p:nvSpPr>
        <p:spPr bwMode="auto">
          <a:xfrm flipH="1">
            <a:off x="3200400" y="2057400"/>
            <a:ext cx="685800" cy="24384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82" name="Line 50"/>
          <p:cNvSpPr>
            <a:spLocks noChangeShapeType="1"/>
          </p:cNvSpPr>
          <p:nvPr/>
        </p:nvSpPr>
        <p:spPr bwMode="auto">
          <a:xfrm flipH="1">
            <a:off x="3429000" y="2057400"/>
            <a:ext cx="685800" cy="23622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83" name="Line 51"/>
          <p:cNvSpPr>
            <a:spLocks noChangeShapeType="1"/>
          </p:cNvSpPr>
          <p:nvPr/>
        </p:nvSpPr>
        <p:spPr bwMode="auto">
          <a:xfrm flipH="1">
            <a:off x="3581400" y="2362200"/>
            <a:ext cx="685800" cy="20574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84" name="Line 52"/>
          <p:cNvSpPr>
            <a:spLocks noChangeShapeType="1"/>
          </p:cNvSpPr>
          <p:nvPr/>
        </p:nvSpPr>
        <p:spPr bwMode="auto">
          <a:xfrm flipH="1">
            <a:off x="3810000" y="2667000"/>
            <a:ext cx="533400" cy="18288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85" name="Line 53"/>
          <p:cNvSpPr>
            <a:spLocks noChangeShapeType="1"/>
          </p:cNvSpPr>
          <p:nvPr/>
        </p:nvSpPr>
        <p:spPr bwMode="auto">
          <a:xfrm flipH="1">
            <a:off x="4114800" y="3048000"/>
            <a:ext cx="381000" cy="12954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86" name="Line 54"/>
          <p:cNvSpPr>
            <a:spLocks noChangeShapeType="1"/>
          </p:cNvSpPr>
          <p:nvPr/>
        </p:nvSpPr>
        <p:spPr bwMode="auto">
          <a:xfrm flipH="1">
            <a:off x="2286000" y="2057400"/>
            <a:ext cx="685800" cy="2209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87" name="Line 55"/>
          <p:cNvSpPr>
            <a:spLocks noChangeShapeType="1"/>
          </p:cNvSpPr>
          <p:nvPr/>
        </p:nvSpPr>
        <p:spPr bwMode="auto">
          <a:xfrm flipH="1">
            <a:off x="2133600" y="2057400"/>
            <a:ext cx="609600" cy="2057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88" name="Line 56"/>
          <p:cNvSpPr>
            <a:spLocks noChangeShapeType="1"/>
          </p:cNvSpPr>
          <p:nvPr/>
        </p:nvSpPr>
        <p:spPr bwMode="auto">
          <a:xfrm flipH="1">
            <a:off x="1905000" y="2133600"/>
            <a:ext cx="609600" cy="1905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89" name="Line 57"/>
          <p:cNvSpPr>
            <a:spLocks noChangeShapeType="1"/>
          </p:cNvSpPr>
          <p:nvPr/>
        </p:nvSpPr>
        <p:spPr bwMode="auto">
          <a:xfrm flipH="1">
            <a:off x="1371600" y="2438400"/>
            <a:ext cx="381000" cy="1295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90" name="Line 58"/>
          <p:cNvSpPr>
            <a:spLocks noChangeShapeType="1"/>
          </p:cNvSpPr>
          <p:nvPr/>
        </p:nvSpPr>
        <p:spPr bwMode="auto">
          <a:xfrm flipH="1">
            <a:off x="1524000" y="2286000"/>
            <a:ext cx="533400" cy="1600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91" name="Line 59"/>
          <p:cNvSpPr>
            <a:spLocks noChangeShapeType="1"/>
          </p:cNvSpPr>
          <p:nvPr/>
        </p:nvSpPr>
        <p:spPr bwMode="auto">
          <a:xfrm flipH="1">
            <a:off x="1676400" y="2209800"/>
            <a:ext cx="609600" cy="1828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93" name="Line 61"/>
          <p:cNvSpPr>
            <a:spLocks noChangeShapeType="1"/>
          </p:cNvSpPr>
          <p:nvPr/>
        </p:nvSpPr>
        <p:spPr bwMode="auto">
          <a:xfrm flipH="1">
            <a:off x="15240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94" name="Line 62"/>
          <p:cNvSpPr>
            <a:spLocks noChangeShapeType="1"/>
          </p:cNvSpPr>
          <p:nvPr/>
        </p:nvSpPr>
        <p:spPr bwMode="auto">
          <a:xfrm>
            <a:off x="2476500" y="3429000"/>
            <a:ext cx="1905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95" name="Line 63"/>
          <p:cNvSpPr>
            <a:spLocks noChangeShapeType="1"/>
          </p:cNvSpPr>
          <p:nvPr/>
        </p:nvSpPr>
        <p:spPr bwMode="auto">
          <a:xfrm flipV="1">
            <a:off x="2463800" y="3238500"/>
            <a:ext cx="1651000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96" name="Line 64"/>
          <p:cNvSpPr>
            <a:spLocks noChangeShapeType="1"/>
          </p:cNvSpPr>
          <p:nvPr/>
        </p:nvSpPr>
        <p:spPr bwMode="auto">
          <a:xfrm flipV="1">
            <a:off x="5562600" y="2743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97" name="Line 65"/>
          <p:cNvSpPr>
            <a:spLocks noChangeShapeType="1"/>
          </p:cNvSpPr>
          <p:nvPr/>
        </p:nvSpPr>
        <p:spPr bwMode="auto">
          <a:xfrm>
            <a:off x="5486400" y="3276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98" name="Line 66"/>
          <p:cNvSpPr>
            <a:spLocks noChangeShapeType="1"/>
          </p:cNvSpPr>
          <p:nvPr/>
        </p:nvSpPr>
        <p:spPr bwMode="auto">
          <a:xfrm flipH="1">
            <a:off x="4876800" y="32766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99" name="Line 67"/>
          <p:cNvSpPr>
            <a:spLocks noChangeShapeType="1"/>
          </p:cNvSpPr>
          <p:nvPr/>
        </p:nvSpPr>
        <p:spPr bwMode="auto">
          <a:xfrm>
            <a:off x="2362200" y="2819400"/>
            <a:ext cx="1828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300" name="Line 68"/>
          <p:cNvSpPr>
            <a:spLocks noChangeShapeType="1"/>
          </p:cNvSpPr>
          <p:nvPr/>
        </p:nvSpPr>
        <p:spPr bwMode="auto">
          <a:xfrm flipV="1">
            <a:off x="3200400" y="32766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301" name="Line 69"/>
          <p:cNvSpPr>
            <a:spLocks noChangeShapeType="1"/>
          </p:cNvSpPr>
          <p:nvPr/>
        </p:nvSpPr>
        <p:spPr bwMode="auto">
          <a:xfrm>
            <a:off x="2438400" y="3352800"/>
            <a:ext cx="2362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302" name="Line 70"/>
          <p:cNvSpPr>
            <a:spLocks noChangeShapeType="1"/>
          </p:cNvSpPr>
          <p:nvPr/>
        </p:nvSpPr>
        <p:spPr bwMode="auto">
          <a:xfrm flipH="1" flipV="1">
            <a:off x="2590800" y="2286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303" name="Line 71"/>
          <p:cNvSpPr>
            <a:spLocks noChangeShapeType="1"/>
          </p:cNvSpPr>
          <p:nvPr/>
        </p:nvSpPr>
        <p:spPr bwMode="auto">
          <a:xfrm flipV="1">
            <a:off x="3505200" y="21336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2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8" grpId="0" animBg="1"/>
      <p:bldP spid="95239" grpId="0"/>
      <p:bldP spid="95240" grpId="0" animBg="1"/>
      <p:bldP spid="95241" grpId="0" animBg="1"/>
      <p:bldP spid="95242" grpId="0" animBg="1"/>
      <p:bldP spid="95243" grpId="0" animBg="1"/>
      <p:bldP spid="95244" grpId="0" animBg="1"/>
      <p:bldP spid="95245" grpId="0" animBg="1"/>
      <p:bldP spid="95246" grpId="0" animBg="1"/>
      <p:bldP spid="95247" grpId="0" animBg="1"/>
      <p:bldP spid="95248" grpId="0"/>
      <p:bldP spid="95249" grpId="0"/>
      <p:bldP spid="95250" grpId="0" animBg="1"/>
      <p:bldP spid="95251" grpId="0" animBg="1"/>
      <p:bldP spid="95252" grpId="0" animBg="1"/>
      <p:bldP spid="95253" grpId="0" animBg="1"/>
      <p:bldP spid="95254" grpId="0" animBg="1"/>
      <p:bldP spid="95255" grpId="0" animBg="1"/>
      <p:bldP spid="95256" grpId="0" animBg="1"/>
      <p:bldP spid="95257" grpId="0" animBg="1"/>
      <p:bldP spid="95258" grpId="0" animBg="1"/>
      <p:bldP spid="95259" grpId="0" animBg="1"/>
      <p:bldP spid="95260" grpId="0" animBg="1"/>
      <p:bldP spid="95261" grpId="0" animBg="1"/>
      <p:bldP spid="95262" grpId="0" animBg="1"/>
      <p:bldP spid="95263" grpId="0" animBg="1"/>
      <p:bldP spid="95264" grpId="0"/>
      <p:bldP spid="95265" grpId="0" animBg="1"/>
      <p:bldP spid="95266" grpId="0" animBg="1"/>
      <p:bldP spid="95267" grpId="0" animBg="1"/>
      <p:bldP spid="95268" grpId="0" animBg="1"/>
      <p:bldP spid="95269" grpId="0" animBg="1"/>
      <p:bldP spid="95270" grpId="0" animBg="1"/>
      <p:bldP spid="95271" grpId="0" animBg="1"/>
      <p:bldP spid="95272" grpId="0" animBg="1"/>
      <p:bldP spid="95273" grpId="0" animBg="1"/>
      <p:bldP spid="95274" grpId="0" animBg="1"/>
      <p:bldP spid="95275" grpId="0" animBg="1"/>
      <p:bldP spid="95276" grpId="0" animBg="1"/>
      <p:bldP spid="95277" grpId="0" animBg="1"/>
      <p:bldP spid="95278" grpId="0" animBg="1"/>
      <p:bldP spid="95279" grpId="0" animBg="1"/>
      <p:bldP spid="95280" grpId="0" animBg="1"/>
      <p:bldP spid="95281" grpId="0" animBg="1"/>
      <p:bldP spid="95282" grpId="0" animBg="1"/>
      <p:bldP spid="95283" grpId="0" animBg="1"/>
      <p:bldP spid="95284" grpId="0" animBg="1"/>
      <p:bldP spid="95285" grpId="0" animBg="1"/>
      <p:bldP spid="95286" grpId="0" animBg="1"/>
      <p:bldP spid="95287" grpId="0" animBg="1"/>
      <p:bldP spid="95288" grpId="0" animBg="1"/>
      <p:bldP spid="95289" grpId="0" animBg="1"/>
      <p:bldP spid="95290" grpId="0" animBg="1"/>
      <p:bldP spid="95291" grpId="0" animBg="1"/>
      <p:bldP spid="95293" grpId="0" animBg="1"/>
      <p:bldP spid="95294" grpId="0" animBg="1"/>
      <p:bldP spid="95295" grpId="0" animBg="1"/>
      <p:bldP spid="95296" grpId="0" animBg="1"/>
      <p:bldP spid="95297" grpId="0" animBg="1"/>
      <p:bldP spid="95298" grpId="0" animBg="1"/>
      <p:bldP spid="95299" grpId="0" animBg="1"/>
      <p:bldP spid="95300" grpId="0" animBg="1"/>
      <p:bldP spid="95301" grpId="0" animBg="1"/>
      <p:bldP spid="95302" grpId="0" animBg="1"/>
      <p:bldP spid="9530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838200"/>
          </a:xfrm>
        </p:spPr>
        <p:txBody>
          <a:bodyPr/>
          <a:lstStyle/>
          <a:p>
            <a:r>
              <a:rPr lang="he-IL" altLang="en-US" sz="2800" b="1" u="sng" dirty="0">
                <a:solidFill>
                  <a:srgbClr val="CC0099"/>
                </a:solidFill>
              </a:rPr>
              <a:t>אקראיות </a:t>
            </a:r>
            <a:r>
              <a:rPr lang="he-IL" altLang="en-US" sz="2800" b="1" u="sng" dirty="0" smtClean="0">
                <a:solidFill>
                  <a:srgbClr val="CC0099"/>
                </a:solidFill>
              </a:rPr>
              <a:t>וקירוב בשירות </a:t>
            </a:r>
            <a:r>
              <a:rPr lang="he-IL" altLang="en-US" sz="2800" b="1" u="sng" dirty="0">
                <a:solidFill>
                  <a:srgbClr val="CC0099"/>
                </a:solidFill>
              </a:rPr>
              <a:t>היעילות - המשך</a:t>
            </a:r>
            <a:endParaRPr lang="en-US" altLang="en-US" sz="2800" b="1" u="sng" dirty="0">
              <a:solidFill>
                <a:srgbClr val="CC0099"/>
              </a:solidFill>
            </a:endParaRP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946525" y="955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124200" y="1323231"/>
            <a:ext cx="5481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 dirty="0">
                <a:solidFill>
                  <a:srgbClr val="C222B7"/>
                </a:solidFill>
                <a:latin typeface="Times New Roman" pitchFamily="18" charset="0"/>
              </a:rPr>
              <a:t>דוגמה מס' </a:t>
            </a:r>
            <a:r>
              <a:rPr lang="en-US" altLang="en-US" sz="2400" b="1" dirty="0" smtClean="0">
                <a:solidFill>
                  <a:srgbClr val="C222B7"/>
                </a:solidFill>
                <a:latin typeface="Times New Roman" pitchFamily="18" charset="0"/>
              </a:rPr>
              <a:t>3</a:t>
            </a:r>
            <a:r>
              <a:rPr lang="he-IL" altLang="en-US" sz="2400" b="1" dirty="0" smtClean="0">
                <a:solidFill>
                  <a:srgbClr val="9900CC"/>
                </a:solidFill>
                <a:latin typeface="Times New Roman" pitchFamily="18" charset="0"/>
              </a:rPr>
              <a:t>:</a:t>
            </a:r>
            <a:r>
              <a:rPr lang="he-IL" altLang="en-US" sz="2400" dirty="0" smtClean="0">
                <a:latin typeface="Times New Roman" pitchFamily="18" charset="0"/>
              </a:rPr>
              <a:t> קירוב </a:t>
            </a:r>
            <a:r>
              <a:rPr lang="he-IL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מספר המשולשים </a:t>
            </a:r>
            <a:r>
              <a:rPr lang="he-IL" altLang="en-US" sz="2400" dirty="0" smtClean="0">
                <a:latin typeface="Times New Roman" pitchFamily="18" charset="0"/>
              </a:rPr>
              <a:t>בגרף  </a:t>
            </a:r>
            <a:endParaRPr lang="en-US" altLang="en-US" sz="24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2514129" y="2781299"/>
            <a:ext cx="6020271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spcBef>
                <a:spcPts val="600"/>
              </a:spcBef>
            </a:pPr>
            <a:r>
              <a:rPr lang="he-IL" altLang="en-US" sz="2400" b="1" dirty="0" smtClean="0">
                <a:solidFill>
                  <a:srgbClr val="C222B7"/>
                </a:solidFill>
                <a:latin typeface="Times New Roman" pitchFamily="18" charset="0"/>
              </a:rPr>
              <a:t>ניסיון ראשון: </a:t>
            </a:r>
          </a:p>
          <a:p>
            <a:pPr algn="r" rtl="1">
              <a:spcBef>
                <a:spcPts val="600"/>
              </a:spcBef>
            </a:pPr>
            <a:r>
              <a:rPr lang="he-IL" altLang="en-US" sz="2400" b="1" dirty="0" smtClean="0">
                <a:solidFill>
                  <a:srgbClr val="C222B7"/>
                </a:solidFill>
                <a:latin typeface="Times New Roman" pitchFamily="18" charset="0"/>
              </a:rPr>
              <a:t>-</a:t>
            </a:r>
            <a:r>
              <a:rPr lang="he-IL" altLang="en-US" sz="2400" dirty="0" smtClean="0">
                <a:latin typeface="Times New Roman" pitchFamily="18" charset="0"/>
              </a:rPr>
              <a:t> נדגום </a:t>
            </a:r>
            <a:r>
              <a:rPr lang="he-IL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שלשות מקריות </a:t>
            </a:r>
            <a:r>
              <a:rPr lang="he-IL" altLang="en-US" sz="2400" dirty="0" smtClean="0">
                <a:latin typeface="Times New Roman" pitchFamily="18" charset="0"/>
              </a:rPr>
              <a:t>של קדקודים</a:t>
            </a:r>
          </a:p>
          <a:p>
            <a:pPr algn="r" rtl="1">
              <a:spcBef>
                <a:spcPts val="600"/>
              </a:spcBef>
            </a:pPr>
            <a:r>
              <a:rPr lang="he-IL" altLang="en-US" sz="2400" b="1" dirty="0" smtClean="0">
                <a:solidFill>
                  <a:srgbClr val="C222B7"/>
                </a:solidFill>
                <a:latin typeface="Times New Roman" pitchFamily="18" charset="0"/>
              </a:rPr>
              <a:t>-</a:t>
            </a:r>
            <a:r>
              <a:rPr lang="he-IL" altLang="en-US" sz="2400" dirty="0" smtClean="0">
                <a:latin typeface="Times New Roman" pitchFamily="18" charset="0"/>
              </a:rPr>
              <a:t> נבדוק לכל שלשה אם </a:t>
            </a:r>
            <a:r>
              <a:rPr lang="he-IL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יוצרת משולש</a:t>
            </a:r>
          </a:p>
          <a:p>
            <a:pPr algn="r" rtl="1">
              <a:spcBef>
                <a:spcPts val="600"/>
              </a:spcBef>
            </a:pPr>
            <a:r>
              <a:rPr lang="he-IL" altLang="en-US" sz="2400" b="1" dirty="0" smtClean="0">
                <a:solidFill>
                  <a:srgbClr val="C222B7"/>
                </a:solidFill>
                <a:latin typeface="Times New Roman" pitchFamily="18" charset="0"/>
              </a:rPr>
              <a:t>-</a:t>
            </a:r>
            <a:r>
              <a:rPr lang="he-IL" altLang="en-US" sz="2400" dirty="0" smtClean="0">
                <a:latin typeface="Times New Roman" pitchFamily="18" charset="0"/>
              </a:rPr>
              <a:t> נחזיר קירוב על בסיס </a:t>
            </a:r>
            <a:r>
              <a:rPr lang="he-IL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מספר המשולשים במדגם</a:t>
            </a:r>
            <a:endParaRPr lang="en-US" altLang="en-US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2625792" y="4648200"/>
            <a:ext cx="59086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dirty="0" smtClean="0">
                <a:latin typeface="Times New Roman" pitchFamily="18" charset="0"/>
              </a:rPr>
              <a:t>כדי לקבל קירוב טוב, גודל המדגם בערך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+mn-cs"/>
              </a:rPr>
              <a:t>n</a:t>
            </a:r>
            <a:r>
              <a:rPr lang="en-US" altLang="en-US" sz="2400" b="1" baseline="30000" dirty="0" smtClean="0">
                <a:solidFill>
                  <a:srgbClr val="0000FF"/>
                </a:solidFill>
                <a:latin typeface="Times New Roman" pitchFamily="18" charset="0"/>
                <a:cs typeface="+mn-cs"/>
              </a:rPr>
              <a:t>3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+mn-cs"/>
              </a:rPr>
              <a:t>/C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Times New Roman" pitchFamily="18" charset="0"/>
                <a:cs typeface="+mn-cs"/>
              </a:rPr>
              <a:t>3</a:t>
            </a:r>
            <a:r>
              <a:rPr lang="he-IL" altLang="en-US" sz="2400" dirty="0" smtClean="0">
                <a:latin typeface="Times New Roman" pitchFamily="18" charset="0"/>
              </a:rPr>
              <a:t> </a:t>
            </a:r>
            <a:endParaRPr lang="en-US" altLang="en-US" sz="2400" b="1" dirty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95264" name="Text Box 32"/>
          <p:cNvSpPr txBox="1">
            <a:spLocks noChangeArrowheads="1"/>
          </p:cNvSpPr>
          <p:nvPr/>
        </p:nvSpPr>
        <p:spPr bwMode="auto">
          <a:xfrm>
            <a:off x="1066800" y="5181600"/>
            <a:ext cx="7467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dirty="0" smtClean="0">
                <a:latin typeface="Times New Roman" pitchFamily="18" charset="0"/>
              </a:rPr>
              <a:t>האם אפשר </a:t>
            </a:r>
            <a:r>
              <a:rPr lang="he-IL" altLang="en-US" sz="2400" b="1" dirty="0" smtClean="0">
                <a:solidFill>
                  <a:srgbClr val="008000"/>
                </a:solidFill>
                <a:latin typeface="Times New Roman" pitchFamily="18" charset="0"/>
              </a:rPr>
              <a:t>לשפר</a:t>
            </a:r>
            <a:r>
              <a:rPr lang="he-IL" altLang="en-US" sz="2400" dirty="0" smtClean="0">
                <a:latin typeface="Times New Roman" pitchFamily="18" charset="0"/>
              </a:rPr>
              <a:t>, בפרט לקבל תלות במספר הצלעות  </a:t>
            </a:r>
            <a:r>
              <a:rPr lang="en-US" altLang="en-US" sz="2400" dirty="0" smtClean="0">
                <a:latin typeface="Times New Roman" pitchFamily="18" charset="0"/>
              </a:rPr>
              <a:t>(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+mn-cs"/>
              </a:rPr>
              <a:t>m</a:t>
            </a:r>
            <a:r>
              <a:rPr lang="en-US" altLang="en-US" sz="2400" dirty="0" smtClean="0">
                <a:latin typeface="Times New Roman" pitchFamily="18" charset="0"/>
              </a:rPr>
              <a:t>)</a:t>
            </a:r>
            <a:r>
              <a:rPr lang="he-IL" altLang="en-US" sz="2400" dirty="0" smtClean="0">
                <a:latin typeface="Times New Roman" pitchFamily="18" charset="0"/>
              </a:rPr>
              <a:t>?</a:t>
            </a:r>
          </a:p>
          <a:p>
            <a:pPr algn="r" rtl="1">
              <a:spcBef>
                <a:spcPct val="50000"/>
              </a:spcBef>
            </a:pPr>
            <a:r>
              <a:rPr lang="he-IL" altLang="en-US" sz="2400" dirty="0" smtClean="0">
                <a:latin typeface="Times New Roman" pitchFamily="18" charset="0"/>
              </a:rPr>
              <a:t>כן, על ידי אלגוריתם</a:t>
            </a:r>
            <a:r>
              <a:rPr lang="he-IL" altLang="en-US" sz="2400" b="1" dirty="0" smtClean="0">
                <a:solidFill>
                  <a:srgbClr val="008000"/>
                </a:solidFill>
                <a:latin typeface="Times New Roman" pitchFamily="18" charset="0"/>
              </a:rPr>
              <a:t> מתוחכם </a:t>
            </a:r>
            <a:r>
              <a:rPr lang="he-IL" altLang="en-US" sz="2400" dirty="0" smtClean="0">
                <a:latin typeface="Times New Roman" pitchFamily="18" charset="0"/>
              </a:rPr>
              <a:t>יותר</a:t>
            </a:r>
            <a:r>
              <a:rPr lang="en-US" altLang="en-US" sz="2400" dirty="0" smtClean="0">
                <a:latin typeface="Times New Roman" pitchFamily="18" charset="0"/>
              </a:rPr>
              <a:t>:</a:t>
            </a:r>
            <a:r>
              <a:rPr lang="he-IL" altLang="en-US" sz="2400" dirty="0" smtClean="0"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굴림" pitchFamily="50" charset="-127"/>
                <a:cs typeface="+mn-cs"/>
                <a:sym typeface="Symbol" pitchFamily="18" charset="2"/>
              </a:rPr>
              <a:t>n/C</a:t>
            </a:r>
            <a:r>
              <a:rPr lang="en-US" sz="24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ea typeface="굴림" pitchFamily="50" charset="-127"/>
                <a:cs typeface="+mn-cs"/>
                <a:sym typeface="Symbol" pitchFamily="18" charset="2"/>
              </a:rPr>
              <a:t>3</a:t>
            </a:r>
            <a:r>
              <a:rPr lang="en-US" sz="2400" b="1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ea typeface="굴림" pitchFamily="50" charset="-127"/>
                <a:cs typeface="+mn-cs"/>
                <a:sym typeface="Symbol" pitchFamily="18" charset="2"/>
              </a:rPr>
              <a:t>1/3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굴림" pitchFamily="50" charset="-127"/>
                <a:cs typeface="+mn-cs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굴림" pitchFamily="50" charset="-127"/>
                <a:cs typeface="+mn-cs"/>
                <a:sym typeface="Symbol" pitchFamily="18" charset="2"/>
              </a:rPr>
              <a:t>+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굴림" pitchFamily="50" charset="-127"/>
                <a:cs typeface="+mn-cs"/>
                <a:sym typeface="Symbol" pitchFamily="18" charset="2"/>
              </a:rPr>
              <a:t>m</a:t>
            </a:r>
            <a:r>
              <a:rPr lang="en-US" sz="2400" b="1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ea typeface="굴림" pitchFamily="50" charset="-127"/>
                <a:cs typeface="+mn-cs"/>
                <a:sym typeface="Symbol" pitchFamily="18" charset="2"/>
              </a:rPr>
              <a:t>3/2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굴림" pitchFamily="50" charset="-127"/>
                <a:cs typeface="+mn-cs"/>
                <a:sym typeface="Symbol" pitchFamily="18" charset="2"/>
              </a:rPr>
              <a:t>/C</a:t>
            </a:r>
            <a:r>
              <a:rPr lang="en-US" sz="24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ea typeface="굴림" pitchFamily="50" charset="-127"/>
                <a:cs typeface="+mn-cs"/>
                <a:sym typeface="Symbol" pitchFamily="18" charset="2"/>
              </a:rPr>
              <a:t>3</a:t>
            </a:r>
            <a:endParaRPr lang="he-IL" sz="2400" b="1" baseline="-25000" dirty="0" smtClean="0">
              <a:solidFill>
                <a:srgbClr val="0000FF"/>
              </a:solidFill>
              <a:latin typeface="Times New Roman" panose="02020603050405020304" pitchFamily="18" charset="0"/>
              <a:ea typeface="굴림" pitchFamily="50" charset="-127"/>
              <a:cs typeface="+mn-cs"/>
              <a:sym typeface="Symbol" pitchFamily="18" charset="2"/>
            </a:endParaRPr>
          </a:p>
          <a:p>
            <a:pPr algn="r" rtl="1">
              <a:spcBef>
                <a:spcPct val="50000"/>
              </a:spcBef>
            </a:pPr>
            <a:r>
              <a:rPr lang="he-IL" altLang="en-US" sz="2400" dirty="0" smtClean="0">
                <a:latin typeface="Times New Roman" panose="02020603050405020304" pitchFamily="18" charset="0"/>
                <a:ea typeface="굴림" pitchFamily="50" charset="-127"/>
                <a:cs typeface="+mn-cs"/>
                <a:sym typeface="Symbol" pitchFamily="18" charset="2"/>
              </a:rPr>
              <a:t>יתר על כן, ניתן להוכיח שהוא </a:t>
            </a:r>
            <a:r>
              <a:rPr lang="he-IL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굴림" pitchFamily="50" charset="-127"/>
                <a:cs typeface="+mn-cs"/>
                <a:sym typeface="Symbol" pitchFamily="18" charset="2"/>
              </a:rPr>
              <a:t>אופטימלי</a:t>
            </a:r>
            <a:endParaRPr lang="en-US" altLang="en-US" sz="2400" b="1" dirty="0">
              <a:solidFill>
                <a:srgbClr val="FF0000"/>
              </a:solidFill>
              <a:latin typeface="Times New Roman" pitchFamily="18" charset="0"/>
              <a:cs typeface="+mn-cs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2215790" y="1242780"/>
            <a:ext cx="640984" cy="457199"/>
            <a:chOff x="7286198" y="1447800"/>
            <a:chExt cx="640984" cy="457199"/>
          </a:xfrm>
        </p:grpSpPr>
        <p:sp>
          <p:nvSpPr>
            <p:cNvPr id="72" name="Oval 34"/>
            <p:cNvSpPr>
              <a:spLocks noChangeArrowheads="1"/>
            </p:cNvSpPr>
            <p:nvPr/>
          </p:nvSpPr>
          <p:spPr bwMode="auto">
            <a:xfrm>
              <a:off x="7620000" y="14478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35"/>
            <p:cNvSpPr>
              <a:spLocks noChangeArrowheads="1"/>
            </p:cNvSpPr>
            <p:nvPr/>
          </p:nvSpPr>
          <p:spPr bwMode="auto">
            <a:xfrm>
              <a:off x="7850982" y="1828799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42"/>
            <p:cNvSpPr>
              <a:spLocks noChangeShapeType="1"/>
            </p:cNvSpPr>
            <p:nvPr/>
          </p:nvSpPr>
          <p:spPr bwMode="auto">
            <a:xfrm flipV="1">
              <a:off x="7324298" y="1485900"/>
              <a:ext cx="295702" cy="3809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43"/>
            <p:cNvSpPr>
              <a:spLocks noChangeShapeType="1"/>
            </p:cNvSpPr>
            <p:nvPr/>
          </p:nvSpPr>
          <p:spPr bwMode="auto">
            <a:xfrm>
              <a:off x="7693026" y="1470024"/>
              <a:ext cx="196056" cy="358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Oval 33"/>
            <p:cNvSpPr>
              <a:spLocks noChangeArrowheads="1"/>
            </p:cNvSpPr>
            <p:nvPr/>
          </p:nvSpPr>
          <p:spPr bwMode="auto">
            <a:xfrm>
              <a:off x="7286198" y="1828799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42"/>
            <p:cNvSpPr>
              <a:spLocks noChangeShapeType="1"/>
            </p:cNvSpPr>
            <p:nvPr/>
          </p:nvSpPr>
          <p:spPr bwMode="auto">
            <a:xfrm flipV="1">
              <a:off x="7362399" y="1866897"/>
              <a:ext cx="48858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" name="Text Box 5"/>
          <p:cNvSpPr txBox="1">
            <a:spLocks noChangeArrowheads="1"/>
          </p:cNvSpPr>
          <p:nvPr/>
        </p:nvSpPr>
        <p:spPr bwMode="auto">
          <a:xfrm>
            <a:off x="1981200" y="1793024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dirty="0" smtClean="0">
                <a:latin typeface="Times New Roman" pitchFamily="18" charset="0"/>
              </a:rPr>
              <a:t>(ובאופן כללי יותר, מספר ה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+mn-cs"/>
              </a:rPr>
              <a:t>k</a:t>
            </a:r>
            <a:r>
              <a:rPr lang="he-IL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-קליקות</a:t>
            </a:r>
            <a:r>
              <a:rPr lang="he-IL" altLang="en-US" sz="2400" dirty="0" smtClean="0">
                <a:latin typeface="Times New Roman" pitchFamily="18" charset="0"/>
              </a:rPr>
              <a:t>)</a:t>
            </a:r>
            <a:endParaRPr lang="en-US" altLang="en-US" sz="2400" dirty="0">
              <a:latin typeface="Times New Roman" pitchFamily="18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1409699" y="1711482"/>
            <a:ext cx="648172" cy="535409"/>
            <a:chOff x="7048028" y="920008"/>
            <a:chExt cx="648172" cy="535409"/>
          </a:xfrm>
        </p:grpSpPr>
        <p:sp>
          <p:nvSpPr>
            <p:cNvPr id="80" name="Oval 34"/>
            <p:cNvSpPr>
              <a:spLocks noChangeArrowheads="1"/>
            </p:cNvSpPr>
            <p:nvPr/>
          </p:nvSpPr>
          <p:spPr bwMode="auto">
            <a:xfrm>
              <a:off x="7048028" y="1091283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Oval 35"/>
            <p:cNvSpPr>
              <a:spLocks noChangeArrowheads="1"/>
            </p:cNvSpPr>
            <p:nvPr/>
          </p:nvSpPr>
          <p:spPr bwMode="auto">
            <a:xfrm>
              <a:off x="7467600" y="1379217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42"/>
            <p:cNvSpPr>
              <a:spLocks noChangeShapeType="1"/>
            </p:cNvSpPr>
            <p:nvPr/>
          </p:nvSpPr>
          <p:spPr bwMode="auto">
            <a:xfrm flipV="1">
              <a:off x="7212279" y="996208"/>
              <a:ext cx="144738" cy="3809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43"/>
            <p:cNvSpPr>
              <a:spLocks noChangeShapeType="1"/>
            </p:cNvSpPr>
            <p:nvPr/>
          </p:nvSpPr>
          <p:spPr bwMode="auto">
            <a:xfrm>
              <a:off x="7246436" y="1417318"/>
              <a:ext cx="221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Oval 33"/>
            <p:cNvSpPr>
              <a:spLocks noChangeArrowheads="1"/>
            </p:cNvSpPr>
            <p:nvPr/>
          </p:nvSpPr>
          <p:spPr bwMode="auto">
            <a:xfrm>
              <a:off x="7170236" y="1379217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42"/>
            <p:cNvSpPr>
              <a:spLocks noChangeShapeType="1"/>
            </p:cNvSpPr>
            <p:nvPr/>
          </p:nvSpPr>
          <p:spPr bwMode="auto">
            <a:xfrm>
              <a:off x="7420614" y="958108"/>
              <a:ext cx="199386" cy="171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Oval 35"/>
            <p:cNvSpPr>
              <a:spLocks noChangeArrowheads="1"/>
            </p:cNvSpPr>
            <p:nvPr/>
          </p:nvSpPr>
          <p:spPr bwMode="auto">
            <a:xfrm>
              <a:off x="7620000" y="1129383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35"/>
            <p:cNvSpPr>
              <a:spLocks noChangeArrowheads="1"/>
            </p:cNvSpPr>
            <p:nvPr/>
          </p:nvSpPr>
          <p:spPr bwMode="auto">
            <a:xfrm>
              <a:off x="7338430" y="92000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43"/>
            <p:cNvSpPr>
              <a:spLocks noChangeShapeType="1"/>
            </p:cNvSpPr>
            <p:nvPr/>
          </p:nvSpPr>
          <p:spPr bwMode="auto">
            <a:xfrm flipH="1">
              <a:off x="7520307" y="1205584"/>
              <a:ext cx="133149" cy="1736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42"/>
            <p:cNvSpPr>
              <a:spLocks noChangeShapeType="1"/>
            </p:cNvSpPr>
            <p:nvPr/>
          </p:nvSpPr>
          <p:spPr bwMode="auto">
            <a:xfrm flipV="1">
              <a:off x="7124228" y="958108"/>
              <a:ext cx="214202" cy="171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42"/>
            <p:cNvSpPr>
              <a:spLocks noChangeShapeType="1"/>
            </p:cNvSpPr>
            <p:nvPr/>
          </p:nvSpPr>
          <p:spPr bwMode="auto">
            <a:xfrm flipH="1" flipV="1">
              <a:off x="7082712" y="1167482"/>
              <a:ext cx="87524" cy="2498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42"/>
            <p:cNvSpPr>
              <a:spLocks noChangeShapeType="1"/>
            </p:cNvSpPr>
            <p:nvPr/>
          </p:nvSpPr>
          <p:spPr bwMode="auto">
            <a:xfrm flipH="1" flipV="1">
              <a:off x="7414630" y="996208"/>
              <a:ext cx="52969" cy="3809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42"/>
            <p:cNvSpPr>
              <a:spLocks noChangeShapeType="1"/>
            </p:cNvSpPr>
            <p:nvPr/>
          </p:nvSpPr>
          <p:spPr bwMode="auto">
            <a:xfrm flipH="1" flipV="1">
              <a:off x="7126474" y="1129382"/>
              <a:ext cx="493526" cy="380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42"/>
            <p:cNvSpPr>
              <a:spLocks noChangeShapeType="1"/>
            </p:cNvSpPr>
            <p:nvPr/>
          </p:nvSpPr>
          <p:spPr bwMode="auto">
            <a:xfrm flipH="1" flipV="1">
              <a:off x="7086128" y="1148430"/>
              <a:ext cx="381472" cy="2287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42"/>
            <p:cNvSpPr>
              <a:spLocks noChangeShapeType="1"/>
            </p:cNvSpPr>
            <p:nvPr/>
          </p:nvSpPr>
          <p:spPr bwMode="auto">
            <a:xfrm flipH="1">
              <a:off x="7238526" y="1186707"/>
              <a:ext cx="381473" cy="1904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1" name="Text Box 5"/>
          <p:cNvSpPr txBox="1">
            <a:spLocks noChangeArrowheads="1"/>
          </p:cNvSpPr>
          <p:nvPr/>
        </p:nvSpPr>
        <p:spPr bwMode="auto">
          <a:xfrm>
            <a:off x="457200" y="2250224"/>
            <a:ext cx="807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dirty="0" smtClean="0">
                <a:latin typeface="Times New Roman" pitchFamily="18" charset="0"/>
              </a:rPr>
              <a:t>(הבעיה עולה בהקשרים של </a:t>
            </a:r>
            <a:r>
              <a:rPr lang="he-IL" altLang="en-US" sz="2400" b="1" dirty="0" smtClean="0">
                <a:solidFill>
                  <a:srgbClr val="008000"/>
                </a:solidFill>
                <a:latin typeface="Times New Roman" pitchFamily="18" charset="0"/>
              </a:rPr>
              <a:t>רשתות חברתיות </a:t>
            </a:r>
            <a:r>
              <a:rPr lang="he-IL" altLang="en-US" sz="2400" dirty="0" smtClean="0">
                <a:latin typeface="Times New Roman" pitchFamily="18" charset="0"/>
              </a:rPr>
              <a:t>ו</a:t>
            </a:r>
            <a:r>
              <a:rPr lang="he-IL" altLang="en-US" sz="2400" b="1" dirty="0" smtClean="0">
                <a:solidFill>
                  <a:srgbClr val="008000"/>
                </a:solidFill>
                <a:latin typeface="Times New Roman" pitchFamily="18" charset="0"/>
              </a:rPr>
              <a:t>ביו-אינפורמטיקה</a:t>
            </a:r>
            <a:r>
              <a:rPr lang="he-IL" altLang="en-US" sz="2400" b="1" dirty="0" smtClean="0">
                <a:latin typeface="Times New Roman" pitchFamily="18" charset="0"/>
              </a:rPr>
              <a:t>)</a:t>
            </a:r>
            <a:endParaRPr lang="en-US" altLang="en-US" sz="2400" b="1" dirty="0">
              <a:latin typeface="Times New Roman" pitchFamily="18" charset="0"/>
            </a:endParaRPr>
          </a:p>
        </p:txBody>
      </p:sp>
      <p:sp>
        <p:nvSpPr>
          <p:cNvPr id="113" name="Oval 34"/>
          <p:cNvSpPr>
            <a:spLocks noChangeArrowheads="1"/>
          </p:cNvSpPr>
          <p:nvPr/>
        </p:nvSpPr>
        <p:spPr bwMode="auto">
          <a:xfrm>
            <a:off x="724133" y="3000237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Oval 35"/>
          <p:cNvSpPr>
            <a:spLocks noChangeArrowheads="1"/>
          </p:cNvSpPr>
          <p:nvPr/>
        </p:nvSpPr>
        <p:spPr bwMode="auto">
          <a:xfrm>
            <a:off x="955115" y="3381236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43"/>
          <p:cNvSpPr>
            <a:spLocks noChangeShapeType="1"/>
          </p:cNvSpPr>
          <p:nvPr/>
        </p:nvSpPr>
        <p:spPr bwMode="auto">
          <a:xfrm>
            <a:off x="797159" y="3022461"/>
            <a:ext cx="196056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Oval 33"/>
          <p:cNvSpPr>
            <a:spLocks noChangeArrowheads="1"/>
          </p:cNvSpPr>
          <p:nvPr/>
        </p:nvSpPr>
        <p:spPr bwMode="auto">
          <a:xfrm>
            <a:off x="390331" y="3381236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42"/>
          <p:cNvSpPr>
            <a:spLocks noChangeShapeType="1"/>
          </p:cNvSpPr>
          <p:nvPr/>
        </p:nvSpPr>
        <p:spPr bwMode="auto">
          <a:xfrm flipV="1">
            <a:off x="466532" y="3419334"/>
            <a:ext cx="488584" cy="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Oval 34"/>
          <p:cNvSpPr>
            <a:spLocks noChangeArrowheads="1"/>
          </p:cNvSpPr>
          <p:nvPr/>
        </p:nvSpPr>
        <p:spPr bwMode="auto">
          <a:xfrm>
            <a:off x="1453924" y="2858588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Oval 35"/>
          <p:cNvSpPr>
            <a:spLocks noChangeArrowheads="1"/>
          </p:cNvSpPr>
          <p:nvPr/>
        </p:nvSpPr>
        <p:spPr bwMode="auto">
          <a:xfrm>
            <a:off x="1684906" y="3239587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Line 42"/>
          <p:cNvSpPr>
            <a:spLocks noChangeShapeType="1"/>
          </p:cNvSpPr>
          <p:nvPr/>
        </p:nvSpPr>
        <p:spPr bwMode="auto">
          <a:xfrm flipV="1">
            <a:off x="1158222" y="2896688"/>
            <a:ext cx="295702" cy="38099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Line 43"/>
          <p:cNvSpPr>
            <a:spLocks noChangeShapeType="1"/>
          </p:cNvSpPr>
          <p:nvPr/>
        </p:nvSpPr>
        <p:spPr bwMode="auto">
          <a:xfrm>
            <a:off x="1526950" y="2880812"/>
            <a:ext cx="196056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Oval 33"/>
          <p:cNvSpPr>
            <a:spLocks noChangeArrowheads="1"/>
          </p:cNvSpPr>
          <p:nvPr/>
        </p:nvSpPr>
        <p:spPr bwMode="auto">
          <a:xfrm>
            <a:off x="1120122" y="3239587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Line 42"/>
          <p:cNvSpPr>
            <a:spLocks noChangeShapeType="1"/>
          </p:cNvSpPr>
          <p:nvPr/>
        </p:nvSpPr>
        <p:spPr bwMode="auto">
          <a:xfrm flipV="1">
            <a:off x="1196323" y="3277685"/>
            <a:ext cx="488584" cy="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Oval 34"/>
          <p:cNvSpPr>
            <a:spLocks noChangeArrowheads="1"/>
          </p:cNvSpPr>
          <p:nvPr/>
        </p:nvSpPr>
        <p:spPr bwMode="auto">
          <a:xfrm>
            <a:off x="1707945" y="3361505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Oval 35"/>
          <p:cNvSpPr>
            <a:spLocks noChangeArrowheads="1"/>
          </p:cNvSpPr>
          <p:nvPr/>
        </p:nvSpPr>
        <p:spPr bwMode="auto">
          <a:xfrm>
            <a:off x="1938927" y="3742504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Line 42"/>
          <p:cNvSpPr>
            <a:spLocks noChangeShapeType="1"/>
          </p:cNvSpPr>
          <p:nvPr/>
        </p:nvSpPr>
        <p:spPr bwMode="auto">
          <a:xfrm flipV="1">
            <a:off x="1412243" y="3399605"/>
            <a:ext cx="295702" cy="38099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Line 43"/>
          <p:cNvSpPr>
            <a:spLocks noChangeShapeType="1"/>
          </p:cNvSpPr>
          <p:nvPr/>
        </p:nvSpPr>
        <p:spPr bwMode="auto">
          <a:xfrm>
            <a:off x="1780971" y="3383729"/>
            <a:ext cx="196056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Oval 33"/>
          <p:cNvSpPr>
            <a:spLocks noChangeArrowheads="1"/>
          </p:cNvSpPr>
          <p:nvPr/>
        </p:nvSpPr>
        <p:spPr bwMode="auto">
          <a:xfrm>
            <a:off x="1374143" y="3742504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Oval 34"/>
          <p:cNvSpPr>
            <a:spLocks noChangeArrowheads="1"/>
          </p:cNvSpPr>
          <p:nvPr/>
        </p:nvSpPr>
        <p:spPr bwMode="auto">
          <a:xfrm>
            <a:off x="686033" y="3593690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Oval 35"/>
          <p:cNvSpPr>
            <a:spLocks noChangeArrowheads="1"/>
          </p:cNvSpPr>
          <p:nvPr/>
        </p:nvSpPr>
        <p:spPr bwMode="auto">
          <a:xfrm>
            <a:off x="917015" y="3974689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Line 43"/>
          <p:cNvSpPr>
            <a:spLocks noChangeShapeType="1"/>
          </p:cNvSpPr>
          <p:nvPr/>
        </p:nvSpPr>
        <p:spPr bwMode="auto">
          <a:xfrm>
            <a:off x="759059" y="3615914"/>
            <a:ext cx="196056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Oval 33"/>
          <p:cNvSpPr>
            <a:spLocks noChangeArrowheads="1"/>
          </p:cNvSpPr>
          <p:nvPr/>
        </p:nvSpPr>
        <p:spPr bwMode="auto">
          <a:xfrm>
            <a:off x="352231" y="3974689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Oval 34"/>
          <p:cNvSpPr>
            <a:spLocks noChangeArrowheads="1"/>
          </p:cNvSpPr>
          <p:nvPr/>
        </p:nvSpPr>
        <p:spPr bwMode="auto">
          <a:xfrm>
            <a:off x="1203028" y="3780604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" name="Oval 35"/>
          <p:cNvSpPr>
            <a:spLocks noChangeArrowheads="1"/>
          </p:cNvSpPr>
          <p:nvPr/>
        </p:nvSpPr>
        <p:spPr bwMode="auto">
          <a:xfrm>
            <a:off x="1434010" y="4161603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Line 42"/>
          <p:cNvSpPr>
            <a:spLocks noChangeShapeType="1"/>
          </p:cNvSpPr>
          <p:nvPr/>
        </p:nvSpPr>
        <p:spPr bwMode="auto">
          <a:xfrm flipV="1">
            <a:off x="907326" y="3818704"/>
            <a:ext cx="295702" cy="38099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43"/>
          <p:cNvSpPr>
            <a:spLocks noChangeShapeType="1"/>
          </p:cNvSpPr>
          <p:nvPr/>
        </p:nvSpPr>
        <p:spPr bwMode="auto">
          <a:xfrm>
            <a:off x="1276054" y="3802828"/>
            <a:ext cx="196056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Oval 33"/>
          <p:cNvSpPr>
            <a:spLocks noChangeArrowheads="1"/>
          </p:cNvSpPr>
          <p:nvPr/>
        </p:nvSpPr>
        <p:spPr bwMode="auto">
          <a:xfrm>
            <a:off x="869226" y="4161603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" name="Line 42"/>
          <p:cNvSpPr>
            <a:spLocks noChangeShapeType="1"/>
          </p:cNvSpPr>
          <p:nvPr/>
        </p:nvSpPr>
        <p:spPr bwMode="auto">
          <a:xfrm flipV="1">
            <a:off x="945427" y="4199701"/>
            <a:ext cx="488584" cy="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9478" y="4501634"/>
            <a:ext cx="179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b="1" dirty="0" smtClean="0">
                <a:solidFill>
                  <a:srgbClr val="0000FF"/>
                </a:solidFill>
              </a:rPr>
              <a:t>n</a:t>
            </a:r>
            <a:r>
              <a:rPr lang="he-IL" dirty="0" smtClean="0"/>
              <a:t> – מס' קדקודים</a:t>
            </a:r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656207" y="4858266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b="1" dirty="0" smtClean="0">
                <a:solidFill>
                  <a:srgbClr val="0000FF"/>
                </a:solidFill>
              </a:rPr>
              <a:t>C</a:t>
            </a:r>
            <a:r>
              <a:rPr lang="en-US" b="1" baseline="-25000" dirty="0" smtClean="0">
                <a:solidFill>
                  <a:srgbClr val="0000FF"/>
                </a:solidFill>
              </a:rPr>
              <a:t>3</a:t>
            </a:r>
            <a:r>
              <a:rPr lang="he-IL" dirty="0" smtClean="0"/>
              <a:t> – מס' משולשים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2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9" grpId="0"/>
      <p:bldP spid="78" grpId="0"/>
      <p:bldP spid="111" grpId="0"/>
      <p:bldP spid="113" grpId="0" animBg="1"/>
      <p:bldP spid="114" grpId="0" animBg="1"/>
      <p:bldP spid="116" grpId="0" animBg="1"/>
      <p:bldP spid="117" grpId="0" animBg="1"/>
      <p:bldP spid="118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7" grpId="0" animBg="1"/>
      <p:bldP spid="138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2" grpId="0"/>
      <p:bldP spid="1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he-IL" altLang="en-US" sz="2800" b="1" u="sng" dirty="0" smtClean="0">
                <a:solidFill>
                  <a:srgbClr val="CC0099"/>
                </a:solidFill>
              </a:rPr>
              <a:t>מה מעניין אותי: </a:t>
            </a:r>
            <a:r>
              <a:rPr lang="he-IL" altLang="en-US" sz="2800" b="1" u="sng" dirty="0">
                <a:solidFill>
                  <a:srgbClr val="CC0099"/>
                </a:solidFill>
              </a:rPr>
              <a:t>פגישה מחודשת</a:t>
            </a:r>
            <a:endParaRPr lang="en-US" altLang="en-US" sz="2800" b="1" i="1" u="sng" dirty="0">
              <a:solidFill>
                <a:srgbClr val="CC0099"/>
              </a:solidFill>
            </a:endParaRP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7848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  <a:buFontTx/>
              <a:buChar char="•"/>
            </a:pPr>
            <a:r>
              <a:rPr lang="he-IL" altLang="en-US" sz="2400" dirty="0">
                <a:latin typeface="Times New Roman" pitchFamily="18" charset="0"/>
              </a:rPr>
              <a:t>  </a:t>
            </a:r>
            <a:r>
              <a:rPr lang="he-IL" altLang="en-US" sz="2400" b="1" dirty="0" smtClean="0">
                <a:solidFill>
                  <a:srgbClr val="9900CC"/>
                </a:solidFill>
                <a:latin typeface="Times New Roman" pitchFamily="18" charset="0"/>
              </a:rPr>
              <a:t>לתכנן</a:t>
            </a:r>
            <a:r>
              <a:rPr lang="he-IL" altLang="en-US" sz="2400" dirty="0" smtClean="0">
                <a:latin typeface="Times New Roman" pitchFamily="18" charset="0"/>
              </a:rPr>
              <a:t>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אלגוריתמים יעילים </a:t>
            </a:r>
            <a:r>
              <a:rPr lang="he-IL" altLang="en-US" sz="2400" dirty="0">
                <a:latin typeface="Times New Roman" pitchFamily="18" charset="0"/>
              </a:rPr>
              <a:t>לפתרון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בעיות חישוביות.</a:t>
            </a:r>
            <a:r>
              <a:rPr lang="en-US" altLang="en-US" sz="2400" dirty="0">
                <a:latin typeface="Times New Roman" pitchFamily="18" charset="0"/>
              </a:rPr>
              <a:t/>
            </a:r>
            <a:br>
              <a:rPr lang="en-US" altLang="en-US" sz="2400" dirty="0">
                <a:latin typeface="Times New Roman" pitchFamily="18" charset="0"/>
              </a:rPr>
            </a:br>
            <a:endParaRPr lang="en-US" altLang="en-US" sz="2400" dirty="0">
              <a:latin typeface="Times New Roman" pitchFamily="18" charset="0"/>
            </a:endParaRP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en-US" altLang="en-US" sz="2400" b="1" dirty="0">
                <a:latin typeface="Times New Roman" pitchFamily="18" charset="0"/>
              </a:rPr>
              <a:t>  </a:t>
            </a: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להבין</a:t>
            </a:r>
            <a:r>
              <a:rPr lang="he-IL" altLang="en-US" sz="2400" dirty="0">
                <a:solidFill>
                  <a:srgbClr val="9900CC"/>
                </a:solidFill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עבור </a:t>
            </a:r>
            <a:r>
              <a:rPr lang="he-IL" altLang="en-US" sz="2400" dirty="0" smtClean="0">
                <a:latin typeface="Times New Roman" pitchFamily="18" charset="0"/>
              </a:rPr>
              <a:t>אלו </a:t>
            </a:r>
            <a:r>
              <a:rPr lang="he-IL" altLang="en-US" sz="2400" dirty="0">
                <a:latin typeface="Times New Roman" pitchFamily="18" charset="0"/>
              </a:rPr>
              <a:t>בעיות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אין אלגוריתמים יעילים.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</a:br>
            <a:endParaRPr lang="en-US" altLang="en-US" sz="24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he-IL" altLang="en-US" sz="2400" dirty="0">
                <a:latin typeface="Times New Roman" pitchFamily="18" charset="0"/>
              </a:rPr>
              <a:t>  </a:t>
            </a: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להשתמש</a:t>
            </a:r>
            <a:r>
              <a:rPr lang="he-IL" altLang="en-US" sz="2400" dirty="0">
                <a:latin typeface="Times New Roman" pitchFamily="18" charset="0"/>
              </a:rPr>
              <a:t>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באקראיות</a:t>
            </a:r>
            <a:r>
              <a:rPr lang="he-IL" altLang="en-US" sz="2400" dirty="0">
                <a:latin typeface="Times New Roman" pitchFamily="18" charset="0"/>
              </a:rPr>
              <a:t> כדי לתכנן אלגוריתמים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יעילים</a:t>
            </a:r>
            <a:r>
              <a:rPr lang="en-US" altLang="en-US" sz="2400" b="1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יותר</a:t>
            </a:r>
            <a:r>
              <a:rPr lang="he-IL" altLang="en-US" sz="2400" dirty="0">
                <a:latin typeface="Times New Roman" pitchFamily="18" charset="0"/>
              </a:rPr>
              <a:t>, אם כי לעתים, </a:t>
            </a:r>
            <a:r>
              <a:rPr lang="he-IL" altLang="en-US" sz="2400" b="1" dirty="0" smtClean="0">
                <a:solidFill>
                  <a:srgbClr val="008000"/>
                </a:solidFill>
                <a:latin typeface="Times New Roman" pitchFamily="18" charset="0"/>
              </a:rPr>
              <a:t>מקורבים</a:t>
            </a:r>
            <a:r>
              <a:rPr lang="he-IL" altLang="en-US" sz="2400" dirty="0">
                <a:latin typeface="Times New Roman" pitchFamily="18" charset="0"/>
              </a:rPr>
              <a:t> </a:t>
            </a:r>
            <a:r>
              <a:rPr lang="he-IL" altLang="en-US" sz="2400" dirty="0" smtClean="0">
                <a:latin typeface="Times New Roman" pitchFamily="18" charset="0"/>
              </a:rPr>
              <a:t>(</a:t>
            </a:r>
            <a:r>
              <a:rPr lang="he-IL" alt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לא מושלמים</a:t>
            </a:r>
            <a:r>
              <a:rPr lang="he-IL" altLang="en-US" sz="2400" dirty="0" smtClean="0">
                <a:latin typeface="Times New Roman" pitchFamily="18" charset="0"/>
              </a:rPr>
              <a:t>)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1371600" y="5105400"/>
            <a:ext cx="594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3200" dirty="0" smtClean="0">
                <a:solidFill>
                  <a:srgbClr val="C222B7"/>
                </a:solidFill>
                <a:latin typeface="Times New Roman" pitchFamily="18" charset="0"/>
              </a:rPr>
              <a:t>תודה </a:t>
            </a:r>
            <a:r>
              <a:rPr lang="he-IL" altLang="en-US" sz="3200" dirty="0" smtClean="0">
                <a:solidFill>
                  <a:srgbClr val="008000"/>
                </a:solidFill>
                <a:latin typeface="Times New Roman" pitchFamily="18" charset="0"/>
              </a:rPr>
              <a:t>(ואשמח לענות </a:t>
            </a:r>
            <a:r>
              <a:rPr lang="he-IL" altLang="en-US" sz="3200" dirty="0" smtClean="0">
                <a:solidFill>
                  <a:srgbClr val="008000"/>
                </a:solidFill>
                <a:latin typeface="Times New Roman" pitchFamily="18" charset="0"/>
              </a:rPr>
              <a:t>על שאלות</a:t>
            </a:r>
            <a:r>
              <a:rPr lang="he-IL" altLang="en-US" sz="3200" dirty="0" smtClean="0">
                <a:solidFill>
                  <a:srgbClr val="008000"/>
                </a:solidFill>
                <a:latin typeface="Times New Roman" pitchFamily="18" charset="0"/>
              </a:rPr>
              <a:t>) </a:t>
            </a:r>
            <a:endParaRPr lang="en-US" altLang="en-US" sz="3200" b="1" dirty="0">
              <a:solidFill>
                <a:srgbClr val="008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8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84" y="381000"/>
            <a:ext cx="8458200" cy="762000"/>
          </a:xfrm>
        </p:spPr>
        <p:txBody>
          <a:bodyPr/>
          <a:lstStyle/>
          <a:p>
            <a:pPr rtl="1"/>
            <a:r>
              <a:rPr lang="he-IL" altLang="en-US" sz="2800" b="1" u="sng" dirty="0" smtClean="0">
                <a:solidFill>
                  <a:srgbClr val="CC0099"/>
                </a:solidFill>
              </a:rPr>
              <a:t>מה מעניין אותי</a:t>
            </a:r>
            <a:endParaRPr lang="en-US" altLang="en-US" sz="2400" b="1" dirty="0">
              <a:solidFill>
                <a:srgbClr val="CC0099"/>
              </a:solidFill>
            </a:endParaRP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848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  <a:buFontTx/>
              <a:buChar char="•"/>
            </a:pPr>
            <a:r>
              <a:rPr lang="he-IL" altLang="en-US" sz="2400" dirty="0">
                <a:latin typeface="Times New Roman" pitchFamily="18" charset="0"/>
              </a:rPr>
              <a:t>  </a:t>
            </a: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לתכנן</a:t>
            </a:r>
            <a:r>
              <a:rPr lang="he-IL" altLang="en-US" sz="2400" dirty="0">
                <a:latin typeface="Times New Roman" pitchFamily="18" charset="0"/>
              </a:rPr>
              <a:t> </a:t>
            </a:r>
            <a:r>
              <a:rPr lang="he-IL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אלגוריתמים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יעילים </a:t>
            </a:r>
            <a:r>
              <a:rPr lang="he-IL" altLang="en-US" sz="2400" b="1" dirty="0">
                <a:latin typeface="Times New Roman" pitchFamily="18" charset="0"/>
              </a:rPr>
              <a:t>לפתרון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בעיות חישוביות.</a:t>
            </a:r>
            <a:r>
              <a:rPr lang="en-US" altLang="en-US" sz="2400" b="1" dirty="0">
                <a:latin typeface="Times New Roman" pitchFamily="18" charset="0"/>
              </a:rPr>
              <a:t/>
            </a:r>
            <a:br>
              <a:rPr lang="en-US" altLang="en-US" sz="2400" b="1" dirty="0">
                <a:latin typeface="Times New Roman" pitchFamily="18" charset="0"/>
              </a:rPr>
            </a:br>
            <a:endParaRPr lang="en-US" altLang="en-US" sz="2400" b="1" dirty="0">
              <a:latin typeface="Times New Roman" pitchFamily="18" charset="0"/>
            </a:endParaRP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en-US" altLang="en-US" sz="2400" b="1" dirty="0">
                <a:latin typeface="Times New Roman" pitchFamily="18" charset="0"/>
              </a:rPr>
              <a:t>  </a:t>
            </a: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להבין</a:t>
            </a:r>
            <a:r>
              <a:rPr lang="he-IL" altLang="en-US" sz="2400" dirty="0">
                <a:solidFill>
                  <a:srgbClr val="9900CC"/>
                </a:solidFill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עבור אילו </a:t>
            </a:r>
            <a:r>
              <a:rPr lang="he-IL" altLang="en-US" sz="2400" dirty="0" smtClean="0">
                <a:latin typeface="Times New Roman" pitchFamily="18" charset="0"/>
              </a:rPr>
              <a:t>בעיות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אין אלגוריתמים יעילים</a:t>
            </a:r>
            <a:r>
              <a:rPr lang="he-IL" altLang="en-US" sz="2400" dirty="0">
                <a:solidFill>
                  <a:schemeClr val="accent2"/>
                </a:solidFill>
                <a:latin typeface="Times New Roman" pitchFamily="18" charset="0"/>
              </a:rPr>
              <a:t>.</a:t>
            </a:r>
            <a:r>
              <a:rPr lang="en-US" altLang="en-US" sz="2400" dirty="0">
                <a:latin typeface="Times New Roman" pitchFamily="18" charset="0"/>
              </a:rPr>
              <a:t/>
            </a:r>
            <a:br>
              <a:rPr lang="en-US" altLang="en-US" sz="2400" dirty="0">
                <a:latin typeface="Times New Roman" pitchFamily="18" charset="0"/>
              </a:rPr>
            </a:br>
            <a:endParaRPr lang="en-US" altLang="en-US" sz="2400" dirty="0">
              <a:latin typeface="Times New Roman" pitchFamily="18" charset="0"/>
            </a:endParaRP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he-IL" altLang="en-US" sz="2400" dirty="0">
                <a:latin typeface="Times New Roman" pitchFamily="18" charset="0"/>
              </a:rPr>
              <a:t>  </a:t>
            </a: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להשתמש</a:t>
            </a:r>
            <a:r>
              <a:rPr lang="he-IL" altLang="en-US" sz="2400" dirty="0">
                <a:latin typeface="Times New Roman" pitchFamily="18" charset="0"/>
              </a:rPr>
              <a:t>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באקראיות</a:t>
            </a:r>
            <a:r>
              <a:rPr lang="he-IL" altLang="en-US" sz="2400" dirty="0">
                <a:latin typeface="Times New Roman" pitchFamily="18" charset="0"/>
              </a:rPr>
              <a:t> כדי לתכנן אלגוריתמים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יעילים</a:t>
            </a:r>
            <a:r>
              <a:rPr lang="en-US" altLang="en-US" sz="2400" b="1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he-IL" altLang="en-US" sz="2400" b="1" dirty="0" smtClean="0">
                <a:solidFill>
                  <a:srgbClr val="008000"/>
                </a:solidFill>
                <a:latin typeface="Times New Roman" pitchFamily="18" charset="0"/>
              </a:rPr>
              <a:t>(יותר)</a:t>
            </a:r>
            <a:r>
              <a:rPr lang="he-IL" altLang="en-US" sz="2400" dirty="0" smtClean="0">
                <a:latin typeface="Times New Roman" pitchFamily="18" charset="0"/>
              </a:rPr>
              <a:t>, </a:t>
            </a:r>
            <a:r>
              <a:rPr lang="he-IL" altLang="en-US" sz="2400" dirty="0">
                <a:latin typeface="Times New Roman" pitchFamily="18" charset="0"/>
              </a:rPr>
              <a:t>אם כי לעתים,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מקורבים</a:t>
            </a:r>
            <a:r>
              <a:rPr lang="he-IL" altLang="en-US" sz="2400" b="1" dirty="0">
                <a:latin typeface="Times New Roman" pitchFamily="18" charset="0"/>
              </a:rPr>
              <a:t>.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981199" y="1955965"/>
            <a:ext cx="2044535" cy="264721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>
              <a:latin typeface="Times New Roman" pitchFamily="18" charset="0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5842000" y="1943099"/>
            <a:ext cx="1574800" cy="317665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5029200" y="1950823"/>
            <a:ext cx="2387600" cy="3048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 dirty="0">
              <a:latin typeface="Times New Roman" pitchFamily="18" charset="0"/>
            </a:endParaRP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2514600" y="2839522"/>
            <a:ext cx="2819400" cy="3048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5676899" y="3733799"/>
            <a:ext cx="1265767" cy="364067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>
              <a:latin typeface="Times New Roman" pitchFamily="18" charset="0"/>
            </a:endParaRP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5562600" y="4144433"/>
            <a:ext cx="1155700" cy="3048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457200" y="51054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e-IL" altLang="en-US" sz="2400" dirty="0">
                <a:latin typeface="Times New Roman" pitchFamily="18" charset="0"/>
              </a:rPr>
              <a:t>בהרצאה זו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אסביר מושגים אילו</a:t>
            </a:r>
            <a:r>
              <a:rPr lang="he-IL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בעיקר על ידי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דוגמאות.</a:t>
            </a:r>
            <a:endParaRPr lang="en-US" altLang="en-US" sz="2400" b="1" dirty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30770" y="1122218"/>
            <a:ext cx="528451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e-IL" altLang="en-US" sz="2400" b="1" dirty="0" smtClean="0">
                <a:solidFill>
                  <a:srgbClr val="CC0099"/>
                </a:solidFill>
              </a:rPr>
              <a:t>(ותיאורטיקנים </a:t>
            </a:r>
            <a:r>
              <a:rPr lang="he-IL" altLang="en-US" sz="2400" b="1" dirty="0">
                <a:solidFill>
                  <a:srgbClr val="CC0099"/>
                </a:solidFill>
              </a:rPr>
              <a:t>של מדעי המחשב ככלל</a:t>
            </a:r>
            <a:r>
              <a:rPr lang="he-IL" altLang="en-US" sz="2400" b="1" dirty="0" smtClean="0">
                <a:solidFill>
                  <a:srgbClr val="CC0099"/>
                </a:solidFill>
              </a:rPr>
              <a:t>)</a:t>
            </a:r>
            <a:endParaRPr lang="en-US" altLang="en-US" sz="2400" b="1" dirty="0">
              <a:solidFill>
                <a:srgbClr val="008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4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nimBg="1"/>
      <p:bldP spid="68613" grpId="0" animBg="1"/>
      <p:bldP spid="68613" grpId="1" animBg="1"/>
      <p:bldP spid="68614" grpId="0" animBg="1"/>
      <p:bldP spid="68615" grpId="0" animBg="1"/>
      <p:bldP spid="68616" grpId="0" animBg="1"/>
      <p:bldP spid="68617" grpId="0" animBg="1"/>
      <p:bldP spid="6861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1143000"/>
          </a:xfrm>
        </p:spPr>
        <p:txBody>
          <a:bodyPr/>
          <a:lstStyle/>
          <a:p>
            <a:r>
              <a:rPr lang="he-IL" altLang="en-US" sz="2800" b="1" u="sng" dirty="0">
                <a:solidFill>
                  <a:srgbClr val="CC0099"/>
                </a:solidFill>
              </a:rPr>
              <a:t>בעיה חישובית </a:t>
            </a:r>
            <a:r>
              <a:rPr lang="he-IL" altLang="en-US" sz="2800" b="1" u="sng" dirty="0" smtClean="0">
                <a:solidFill>
                  <a:srgbClr val="CC0099"/>
                </a:solidFill>
              </a:rPr>
              <a:t>ראשונה:</a:t>
            </a:r>
            <a:r>
              <a:rPr lang="en-US" altLang="en-US" sz="3200" b="1" u="sng" dirty="0" smtClean="0">
                <a:solidFill>
                  <a:srgbClr val="CC0099"/>
                </a:solidFill>
              </a:rPr>
              <a:t> </a:t>
            </a:r>
            <a:r>
              <a:rPr lang="en-US" altLang="en-US" sz="3200" b="1" u="sng" dirty="0">
                <a:solidFill>
                  <a:srgbClr val="CC0099"/>
                </a:solidFill>
              </a:rPr>
              <a:t/>
            </a:r>
            <a:br>
              <a:rPr lang="en-US" altLang="en-US" sz="3200" b="1" u="sng" dirty="0">
                <a:solidFill>
                  <a:srgbClr val="CC0099"/>
                </a:solidFill>
              </a:rPr>
            </a:br>
            <a:r>
              <a:rPr lang="he-IL" altLang="en-US" sz="2800" b="1" u="sng" dirty="0">
                <a:solidFill>
                  <a:srgbClr val="CC0099"/>
                </a:solidFill>
              </a:rPr>
              <a:t>בעיית</a:t>
            </a:r>
            <a:r>
              <a:rPr lang="he-IL" altLang="en-US" sz="3200" b="1" u="sng" dirty="0">
                <a:solidFill>
                  <a:srgbClr val="CC0099"/>
                </a:solidFill>
              </a:rPr>
              <a:t> </a:t>
            </a:r>
            <a:r>
              <a:rPr lang="he-IL" altLang="en-US" sz="2800" b="1" u="sng" dirty="0">
                <a:solidFill>
                  <a:srgbClr val="CC0099"/>
                </a:solidFill>
              </a:rPr>
              <a:t>שתי קבוצות העבודה</a:t>
            </a:r>
            <a:r>
              <a:rPr lang="he-IL" altLang="en-US" sz="3200" b="1" u="sng" dirty="0">
                <a:solidFill>
                  <a:srgbClr val="CC0099"/>
                </a:solidFill>
              </a:rPr>
              <a:t> </a:t>
            </a:r>
            <a:r>
              <a:rPr lang="he-IL" altLang="en-US" sz="2400" b="1" u="sng" dirty="0">
                <a:solidFill>
                  <a:srgbClr val="CC0099"/>
                </a:solidFill>
              </a:rPr>
              <a:t>(האם גרף דו-צדדי)</a:t>
            </a:r>
            <a:endParaRPr lang="en-US" altLang="en-US" sz="2400" b="1" u="sng" dirty="0">
              <a:solidFill>
                <a:srgbClr val="CC0099"/>
              </a:solidFill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3946525" y="955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381000" y="1676400"/>
            <a:ext cx="8229600" cy="1927225"/>
          </a:xfrm>
          <a:prstGeom prst="rect">
            <a:avLst/>
          </a:prstGeom>
          <a:noFill/>
          <a:ln w="9525">
            <a:solidFill>
              <a:srgbClr val="C222B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 u="sng" dirty="0">
                <a:solidFill>
                  <a:srgbClr val="9900CC"/>
                </a:solidFill>
                <a:latin typeface="Times New Roman" pitchFamily="18" charset="0"/>
              </a:rPr>
              <a:t>נתון:</a:t>
            </a:r>
            <a:r>
              <a:rPr lang="he-IL" altLang="en-US" sz="2400" dirty="0">
                <a:solidFill>
                  <a:srgbClr val="9900CC"/>
                </a:solidFill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קבוצה של אנשים, חלק מהאנשים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אינם מסתדרים היטב </a:t>
            </a:r>
            <a:r>
              <a:rPr lang="he-IL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אלה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עם </a:t>
            </a:r>
            <a:r>
              <a:rPr lang="he-IL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אלה.</a:t>
            </a:r>
            <a:r>
              <a:rPr lang="en-US" altLang="en-US" sz="2400" b="1" dirty="0">
                <a:solidFill>
                  <a:srgbClr val="CC0000"/>
                </a:solidFill>
                <a:latin typeface="Times New Roman" pitchFamily="18" charset="0"/>
              </a:rPr>
              <a:t/>
            </a:r>
            <a:br>
              <a:rPr lang="en-US" altLang="en-US" sz="2400" b="1" dirty="0">
                <a:solidFill>
                  <a:srgbClr val="CC0000"/>
                </a:solidFill>
                <a:latin typeface="Times New Roman" pitchFamily="18" charset="0"/>
              </a:rPr>
            </a:br>
            <a:r>
              <a:rPr lang="en-US" altLang="en-US" sz="2400" dirty="0">
                <a:solidFill>
                  <a:srgbClr val="CC0000"/>
                </a:solidFill>
                <a:latin typeface="Times New Roman" pitchFamily="18" charset="0"/>
              </a:rPr>
              <a:t/>
            </a:r>
            <a:br>
              <a:rPr lang="en-US" altLang="en-US" sz="2400" dirty="0">
                <a:solidFill>
                  <a:srgbClr val="CC0000"/>
                </a:solidFill>
                <a:latin typeface="Times New Roman" pitchFamily="18" charset="0"/>
              </a:rPr>
            </a:br>
            <a:r>
              <a:rPr lang="he-IL" altLang="en-US" sz="2400" b="1" u="sng" dirty="0">
                <a:solidFill>
                  <a:srgbClr val="9900CC"/>
                </a:solidFill>
                <a:latin typeface="Times New Roman" pitchFamily="18" charset="0"/>
              </a:rPr>
              <a:t>בעיה:</a:t>
            </a:r>
            <a:r>
              <a:rPr lang="he-IL" altLang="en-US" sz="2400" dirty="0">
                <a:solidFill>
                  <a:srgbClr val="9900CC"/>
                </a:solidFill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האם ניתן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לחלק</a:t>
            </a:r>
            <a:r>
              <a:rPr lang="he-IL" altLang="en-US" sz="24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את האנשים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לשתי קבוצות </a:t>
            </a:r>
            <a:r>
              <a:rPr lang="he-IL" altLang="en-US" sz="2400" dirty="0">
                <a:latin typeface="Times New Roman" pitchFamily="18" charset="0"/>
              </a:rPr>
              <a:t>כך שבכל קבוצה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האנשים מסתדרים היטב</a:t>
            </a:r>
            <a:r>
              <a:rPr lang="he-IL" altLang="en-US" sz="2400" dirty="0">
                <a:latin typeface="Times New Roman" pitchFamily="18" charset="0"/>
              </a:rPr>
              <a:t>? (ואם כן, נרצה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למצוא</a:t>
            </a:r>
            <a:r>
              <a:rPr lang="he-IL" altLang="en-US" sz="2400" b="1" dirty="0"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כזו חלוקה).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600200" y="4038600"/>
            <a:ext cx="6781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lang="he-IL" altLang="en-US" b="1" u="sng" dirty="0">
                <a:solidFill>
                  <a:srgbClr val="9900CC"/>
                </a:solidFill>
              </a:rPr>
              <a:t>מבנה הפתרון:</a:t>
            </a:r>
          </a:p>
          <a:p>
            <a:pPr algn="r" rtl="1">
              <a:spcBef>
                <a:spcPct val="50000"/>
              </a:spcBef>
              <a:buFontTx/>
              <a:buAutoNum type="arabicPeriod"/>
            </a:pPr>
            <a:r>
              <a:rPr lang="he-IL" altLang="en-US" b="1" dirty="0">
                <a:solidFill>
                  <a:srgbClr val="0000FF"/>
                </a:solidFill>
              </a:rPr>
              <a:t>נייצג</a:t>
            </a:r>
            <a:r>
              <a:rPr lang="he-IL" altLang="en-US" b="1" dirty="0">
                <a:solidFill>
                  <a:schemeClr val="accent2"/>
                </a:solidFill>
              </a:rPr>
              <a:t> </a:t>
            </a:r>
            <a:r>
              <a:rPr lang="he-IL" altLang="en-US" dirty="0"/>
              <a:t>את האנשים והיחסים בינם (</a:t>
            </a:r>
            <a:r>
              <a:rPr lang="he-IL" altLang="en-US" b="1" dirty="0">
                <a:solidFill>
                  <a:srgbClr val="008000"/>
                </a:solidFill>
              </a:rPr>
              <a:t>הקלט</a:t>
            </a:r>
            <a:r>
              <a:rPr lang="he-IL" altLang="en-US" dirty="0"/>
              <a:t>) ע"י </a:t>
            </a:r>
            <a:r>
              <a:rPr lang="he-IL" altLang="en-US" b="1" dirty="0">
                <a:solidFill>
                  <a:srgbClr val="FF0000"/>
                </a:solidFill>
              </a:rPr>
              <a:t>גרף</a:t>
            </a:r>
            <a:r>
              <a:rPr lang="he-IL" altLang="en-US" dirty="0"/>
              <a:t>;</a:t>
            </a:r>
          </a:p>
          <a:p>
            <a:pPr algn="r" rtl="1">
              <a:spcBef>
                <a:spcPct val="50000"/>
              </a:spcBef>
              <a:buFontTx/>
              <a:buAutoNum type="arabicPeriod"/>
            </a:pPr>
            <a:r>
              <a:rPr lang="he-IL" altLang="en-US" b="1" dirty="0">
                <a:solidFill>
                  <a:srgbClr val="0000FF"/>
                </a:solidFill>
              </a:rPr>
              <a:t>נפתור</a:t>
            </a:r>
            <a:r>
              <a:rPr lang="he-IL" altLang="en-US" dirty="0"/>
              <a:t> את הבעיה על הגרף.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616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nimBg="1"/>
      <p:bldP spid="696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248400" cy="685800"/>
          </a:xfrm>
        </p:spPr>
        <p:txBody>
          <a:bodyPr/>
          <a:lstStyle/>
          <a:p>
            <a:pPr algn="r" rtl="1"/>
            <a:r>
              <a:rPr lang="he-IL" altLang="en-US" sz="2800" b="1" u="sng">
                <a:solidFill>
                  <a:srgbClr val="CC0099"/>
                </a:solidFill>
              </a:rPr>
              <a:t>בעיית שתי קבוצות העבודה - המשך</a:t>
            </a:r>
            <a:endParaRPr lang="en-US" altLang="en-US" sz="2800" b="1" u="sng">
              <a:solidFill>
                <a:srgbClr val="CC0099"/>
              </a:solidFill>
            </a:endParaRP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946525" y="955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5257800" y="1676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81000" y="12192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>
                <a:solidFill>
                  <a:srgbClr val="9900CC"/>
                </a:solidFill>
                <a:latin typeface="Times New Roman" pitchFamily="18" charset="0"/>
              </a:rPr>
              <a:t>מהו גרף?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2311400" y="1727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>
                <a:solidFill>
                  <a:srgbClr val="9900CC"/>
                </a:solidFill>
                <a:latin typeface="Times New Roman" pitchFamily="18" charset="0"/>
              </a:rPr>
              <a:t>זהו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660400" y="3070225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000" dirty="0">
                <a:solidFill>
                  <a:srgbClr val="0000FF"/>
                </a:solidFill>
                <a:latin typeface="Times New Roman" pitchFamily="18" charset="0"/>
              </a:rPr>
              <a:t>קדקוד</a:t>
            </a:r>
            <a:endParaRPr lang="en-US" altLang="en-US" sz="2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1447800" y="2667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000" dirty="0">
                <a:solidFill>
                  <a:srgbClr val="0000FF"/>
                </a:solidFill>
                <a:latin typeface="Times New Roman" pitchFamily="18" charset="0"/>
              </a:rPr>
              <a:t>צלע</a:t>
            </a:r>
            <a:endParaRPr lang="en-US" altLang="en-US" sz="2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72713" name="Group 9"/>
          <p:cNvGrpSpPr>
            <a:grpSpLocks/>
          </p:cNvGrpSpPr>
          <p:nvPr/>
        </p:nvGrpSpPr>
        <p:grpSpPr bwMode="auto">
          <a:xfrm>
            <a:off x="2209800" y="2362200"/>
            <a:ext cx="2095500" cy="1143000"/>
            <a:chOff x="3528" y="1056"/>
            <a:chExt cx="1320" cy="720"/>
          </a:xfrm>
        </p:grpSpPr>
        <p:sp>
          <p:nvSpPr>
            <p:cNvPr id="72714" name="Oval 10"/>
            <p:cNvSpPr>
              <a:spLocks noChangeArrowheads="1"/>
            </p:cNvSpPr>
            <p:nvPr/>
          </p:nvSpPr>
          <p:spPr bwMode="auto">
            <a:xfrm>
              <a:off x="3552" y="115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5" name="Oval 11"/>
            <p:cNvSpPr>
              <a:spLocks noChangeArrowheads="1"/>
            </p:cNvSpPr>
            <p:nvPr/>
          </p:nvSpPr>
          <p:spPr bwMode="auto">
            <a:xfrm>
              <a:off x="4080" y="105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6" name="Oval 12"/>
            <p:cNvSpPr>
              <a:spLocks noChangeArrowheads="1"/>
            </p:cNvSpPr>
            <p:nvPr/>
          </p:nvSpPr>
          <p:spPr bwMode="auto">
            <a:xfrm>
              <a:off x="4800" y="13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7" name="Oval 13"/>
            <p:cNvSpPr>
              <a:spLocks noChangeArrowheads="1"/>
            </p:cNvSpPr>
            <p:nvPr/>
          </p:nvSpPr>
          <p:spPr bwMode="auto">
            <a:xfrm>
              <a:off x="3528" y="15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8" name="Oval 14"/>
            <p:cNvSpPr>
              <a:spLocks noChangeArrowheads="1"/>
            </p:cNvSpPr>
            <p:nvPr/>
          </p:nvSpPr>
          <p:spPr bwMode="auto">
            <a:xfrm>
              <a:off x="3888" y="172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auto">
            <a:xfrm>
              <a:off x="4032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auto">
            <a:xfrm>
              <a:off x="4224" y="158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auto">
            <a:xfrm>
              <a:off x="4560" y="163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2" name="Oval 18"/>
            <p:cNvSpPr>
              <a:spLocks noChangeArrowheads="1"/>
            </p:cNvSpPr>
            <p:nvPr/>
          </p:nvSpPr>
          <p:spPr bwMode="auto">
            <a:xfrm>
              <a:off x="4608" y="115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3" name="Line 19"/>
            <p:cNvSpPr>
              <a:spLocks noChangeShapeType="1"/>
            </p:cNvSpPr>
            <p:nvPr/>
          </p:nvSpPr>
          <p:spPr bwMode="auto">
            <a:xfrm>
              <a:off x="3600" y="1200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4" name="Line 20"/>
            <p:cNvSpPr>
              <a:spLocks noChangeShapeType="1"/>
            </p:cNvSpPr>
            <p:nvPr/>
          </p:nvSpPr>
          <p:spPr bwMode="auto">
            <a:xfrm flipH="1">
              <a:off x="4080" y="1200"/>
              <a:ext cx="5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5" name="Line 21"/>
            <p:cNvSpPr>
              <a:spLocks noChangeShapeType="1"/>
            </p:cNvSpPr>
            <p:nvPr/>
          </p:nvSpPr>
          <p:spPr bwMode="auto">
            <a:xfrm flipH="1">
              <a:off x="3912" y="1392"/>
              <a:ext cx="12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6" name="Line 22"/>
            <p:cNvSpPr>
              <a:spLocks noChangeShapeType="1"/>
            </p:cNvSpPr>
            <p:nvPr/>
          </p:nvSpPr>
          <p:spPr bwMode="auto">
            <a:xfrm flipH="1">
              <a:off x="4584" y="1200"/>
              <a:ext cx="24" cy="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7" name="Line 23"/>
            <p:cNvSpPr>
              <a:spLocks noChangeShapeType="1"/>
            </p:cNvSpPr>
            <p:nvPr/>
          </p:nvSpPr>
          <p:spPr bwMode="auto">
            <a:xfrm>
              <a:off x="3576" y="1544"/>
              <a:ext cx="672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8" name="Line 24"/>
            <p:cNvSpPr>
              <a:spLocks noChangeShapeType="1"/>
            </p:cNvSpPr>
            <p:nvPr/>
          </p:nvSpPr>
          <p:spPr bwMode="auto">
            <a:xfrm flipH="1">
              <a:off x="4248" y="1200"/>
              <a:ext cx="360" cy="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9" name="Line 25"/>
            <p:cNvSpPr>
              <a:spLocks noChangeShapeType="1"/>
            </p:cNvSpPr>
            <p:nvPr/>
          </p:nvSpPr>
          <p:spPr bwMode="auto">
            <a:xfrm flipV="1">
              <a:off x="3936" y="1608"/>
              <a:ext cx="312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0" name="Line 26"/>
            <p:cNvSpPr>
              <a:spLocks noChangeShapeType="1"/>
            </p:cNvSpPr>
            <p:nvPr/>
          </p:nvSpPr>
          <p:spPr bwMode="auto">
            <a:xfrm>
              <a:off x="3600" y="1200"/>
              <a:ext cx="640" cy="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1" name="Line 27"/>
            <p:cNvSpPr>
              <a:spLocks noChangeShapeType="1"/>
            </p:cNvSpPr>
            <p:nvPr/>
          </p:nvSpPr>
          <p:spPr bwMode="auto">
            <a:xfrm flipV="1">
              <a:off x="4264" y="1400"/>
              <a:ext cx="57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2" name="Line 28"/>
            <p:cNvSpPr>
              <a:spLocks noChangeShapeType="1"/>
            </p:cNvSpPr>
            <p:nvPr/>
          </p:nvSpPr>
          <p:spPr bwMode="auto">
            <a:xfrm flipV="1">
              <a:off x="3936" y="1664"/>
              <a:ext cx="648" cy="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3" name="Line 29"/>
            <p:cNvSpPr>
              <a:spLocks noChangeShapeType="1"/>
            </p:cNvSpPr>
            <p:nvPr/>
          </p:nvSpPr>
          <p:spPr bwMode="auto">
            <a:xfrm>
              <a:off x="4128" y="1104"/>
              <a:ext cx="43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4" name="Line 30"/>
            <p:cNvSpPr>
              <a:spLocks noChangeShapeType="1"/>
            </p:cNvSpPr>
            <p:nvPr/>
          </p:nvSpPr>
          <p:spPr bwMode="auto">
            <a:xfrm flipV="1">
              <a:off x="4608" y="144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5" name="Line 31"/>
            <p:cNvSpPr>
              <a:spLocks noChangeShapeType="1"/>
            </p:cNvSpPr>
            <p:nvPr/>
          </p:nvSpPr>
          <p:spPr bwMode="auto">
            <a:xfrm>
              <a:off x="4112" y="1096"/>
              <a:ext cx="112" cy="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736" name="Line 32"/>
          <p:cNvSpPr>
            <a:spLocks noChangeShapeType="1"/>
          </p:cNvSpPr>
          <p:nvPr/>
        </p:nvSpPr>
        <p:spPr bwMode="auto">
          <a:xfrm flipV="1">
            <a:off x="1676400" y="3124200"/>
            <a:ext cx="533400" cy="228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7" name="Line 33"/>
          <p:cNvSpPr>
            <a:spLocks noChangeShapeType="1"/>
          </p:cNvSpPr>
          <p:nvPr/>
        </p:nvSpPr>
        <p:spPr bwMode="auto">
          <a:xfrm>
            <a:off x="2171700" y="2857500"/>
            <a:ext cx="533400" cy="3048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8" name="Text Box 34"/>
          <p:cNvSpPr txBox="1">
            <a:spLocks noChangeArrowheads="1"/>
          </p:cNvSpPr>
          <p:nvPr/>
        </p:nvSpPr>
        <p:spPr bwMode="auto">
          <a:xfrm>
            <a:off x="292100" y="36576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כיצד </a:t>
            </a:r>
            <a:r>
              <a:rPr lang="he-IL" altLang="en-US" sz="2400" dirty="0">
                <a:latin typeface="Times New Roman" pitchFamily="18" charset="0"/>
              </a:rPr>
              <a:t>אנו מייצגים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הקלט</a:t>
            </a:r>
            <a:r>
              <a:rPr lang="he-IL" altLang="en-US" sz="24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ע"י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גרף</a:t>
            </a:r>
            <a:r>
              <a:rPr lang="he-IL" altLang="en-US" sz="2400" dirty="0">
                <a:latin typeface="Times New Roman" pitchFamily="18" charset="0"/>
              </a:rPr>
              <a:t>?</a:t>
            </a:r>
            <a:endParaRPr lang="en-US" altLang="en-US" sz="2400" dirty="0">
              <a:latin typeface="Times New Roman" pitchFamily="18" charset="0"/>
            </a:endParaRPr>
          </a:p>
        </p:txBody>
      </p:sp>
      <p:grpSp>
        <p:nvGrpSpPr>
          <p:cNvPr id="72739" name="Group 35"/>
          <p:cNvGrpSpPr>
            <a:grpSpLocks/>
          </p:cNvGrpSpPr>
          <p:nvPr/>
        </p:nvGrpSpPr>
        <p:grpSpPr bwMode="auto">
          <a:xfrm>
            <a:off x="1981200" y="2209800"/>
            <a:ext cx="2743200" cy="1447800"/>
            <a:chOff x="3360" y="960"/>
            <a:chExt cx="1728" cy="912"/>
          </a:xfrm>
        </p:grpSpPr>
        <p:sp>
          <p:nvSpPr>
            <p:cNvPr id="72740" name="Text Box 36"/>
            <p:cNvSpPr txBox="1">
              <a:spLocks noChangeArrowheads="1"/>
            </p:cNvSpPr>
            <p:nvPr/>
          </p:nvSpPr>
          <p:spPr bwMode="auto">
            <a:xfrm>
              <a:off x="3408" y="100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72741" name="Text Box 37"/>
            <p:cNvSpPr txBox="1">
              <a:spLocks noChangeArrowheads="1"/>
            </p:cNvSpPr>
            <p:nvPr/>
          </p:nvSpPr>
          <p:spPr bwMode="auto">
            <a:xfrm>
              <a:off x="4464" y="100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72742" name="Text Box 38"/>
            <p:cNvSpPr txBox="1">
              <a:spLocks noChangeArrowheads="1"/>
            </p:cNvSpPr>
            <p:nvPr/>
          </p:nvSpPr>
          <p:spPr bwMode="auto">
            <a:xfrm>
              <a:off x="3360" y="139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72743" name="Text Box 39"/>
            <p:cNvSpPr txBox="1">
              <a:spLocks noChangeArrowheads="1"/>
            </p:cNvSpPr>
            <p:nvPr/>
          </p:nvSpPr>
          <p:spPr bwMode="auto">
            <a:xfrm>
              <a:off x="3744" y="168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72744" name="Text Box 40"/>
            <p:cNvSpPr txBox="1">
              <a:spLocks noChangeArrowheads="1"/>
            </p:cNvSpPr>
            <p:nvPr/>
          </p:nvSpPr>
          <p:spPr bwMode="auto">
            <a:xfrm>
              <a:off x="3936" y="115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72745" name="Text Box 41"/>
            <p:cNvSpPr txBox="1">
              <a:spLocks noChangeArrowheads="1"/>
            </p:cNvSpPr>
            <p:nvPr/>
          </p:nvSpPr>
          <p:spPr bwMode="auto">
            <a:xfrm>
              <a:off x="3936" y="96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72746" name="Text Box 42"/>
            <p:cNvSpPr txBox="1">
              <a:spLocks noChangeArrowheads="1"/>
            </p:cNvSpPr>
            <p:nvPr/>
          </p:nvSpPr>
          <p:spPr bwMode="auto">
            <a:xfrm>
              <a:off x="4176" y="139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72747" name="Text Box 43"/>
            <p:cNvSpPr txBox="1">
              <a:spLocks noChangeArrowheads="1"/>
            </p:cNvSpPr>
            <p:nvPr/>
          </p:nvSpPr>
          <p:spPr bwMode="auto">
            <a:xfrm>
              <a:off x="4512" y="163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72748" name="Text Box 44"/>
            <p:cNvSpPr txBox="1">
              <a:spLocks noChangeArrowheads="1"/>
            </p:cNvSpPr>
            <p:nvPr/>
          </p:nvSpPr>
          <p:spPr bwMode="auto">
            <a:xfrm>
              <a:off x="4848" y="124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9</a:t>
              </a:r>
            </a:p>
          </p:txBody>
        </p:sp>
      </p:grpSp>
      <p:sp>
        <p:nvSpPr>
          <p:cNvPr id="72749" name="Text Box 45"/>
          <p:cNvSpPr txBox="1">
            <a:spLocks noChangeArrowheads="1"/>
          </p:cNvSpPr>
          <p:nvPr/>
        </p:nvSpPr>
        <p:spPr bwMode="auto">
          <a:xfrm>
            <a:off x="-127000" y="40259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dirty="0">
                <a:latin typeface="Times New Roman" pitchFamily="18" charset="0"/>
              </a:rPr>
              <a:t>כל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אדם</a:t>
            </a:r>
            <a:r>
              <a:rPr lang="he-IL" altLang="en-US" sz="2400" dirty="0">
                <a:latin typeface="Times New Roman" pitchFamily="18" charset="0"/>
              </a:rPr>
              <a:t> מיוצג ע"י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קדקוד</a:t>
            </a:r>
            <a:r>
              <a:rPr lang="en-US" altLang="en-US" sz="2400" b="1" dirty="0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2750" name="Oval 46"/>
          <p:cNvSpPr>
            <a:spLocks noChangeArrowheads="1"/>
          </p:cNvSpPr>
          <p:nvPr/>
        </p:nvSpPr>
        <p:spPr bwMode="auto">
          <a:xfrm>
            <a:off x="56388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51" name="Text Box 47"/>
          <p:cNvSpPr txBox="1">
            <a:spLocks noChangeArrowheads="1"/>
          </p:cNvSpPr>
          <p:nvPr/>
        </p:nvSpPr>
        <p:spPr bwMode="auto">
          <a:xfrm>
            <a:off x="5410200" y="236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grpSp>
        <p:nvGrpSpPr>
          <p:cNvPr id="72752" name="Group 48"/>
          <p:cNvGrpSpPr>
            <a:grpSpLocks/>
          </p:cNvGrpSpPr>
          <p:nvPr/>
        </p:nvGrpSpPr>
        <p:grpSpPr bwMode="auto">
          <a:xfrm>
            <a:off x="5334000" y="2209800"/>
            <a:ext cx="2743200" cy="1600200"/>
            <a:chOff x="3360" y="1392"/>
            <a:chExt cx="1728" cy="1008"/>
          </a:xfrm>
        </p:grpSpPr>
        <p:sp>
          <p:nvSpPr>
            <p:cNvPr id="72753" name="Text Box 49"/>
            <p:cNvSpPr txBox="1">
              <a:spLocks noChangeArrowheads="1"/>
            </p:cNvSpPr>
            <p:nvPr/>
          </p:nvSpPr>
          <p:spPr bwMode="auto">
            <a:xfrm>
              <a:off x="3936" y="139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72754" name="Oval 50"/>
            <p:cNvSpPr>
              <a:spLocks noChangeArrowheads="1"/>
            </p:cNvSpPr>
            <p:nvPr/>
          </p:nvSpPr>
          <p:spPr bwMode="auto">
            <a:xfrm>
              <a:off x="4056" y="15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5" name="Oval 51"/>
            <p:cNvSpPr>
              <a:spLocks noChangeArrowheads="1"/>
            </p:cNvSpPr>
            <p:nvPr/>
          </p:nvSpPr>
          <p:spPr bwMode="auto">
            <a:xfrm>
              <a:off x="4776" y="187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6" name="Oval 52"/>
            <p:cNvSpPr>
              <a:spLocks noChangeArrowheads="1"/>
            </p:cNvSpPr>
            <p:nvPr/>
          </p:nvSpPr>
          <p:spPr bwMode="auto">
            <a:xfrm>
              <a:off x="3504" y="19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7" name="Oval 53"/>
            <p:cNvSpPr>
              <a:spLocks noChangeArrowheads="1"/>
            </p:cNvSpPr>
            <p:nvPr/>
          </p:nvSpPr>
          <p:spPr bwMode="auto">
            <a:xfrm>
              <a:off x="3864" y="220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8" name="Oval 54"/>
            <p:cNvSpPr>
              <a:spLocks noChangeArrowheads="1"/>
            </p:cNvSpPr>
            <p:nvPr/>
          </p:nvSpPr>
          <p:spPr bwMode="auto">
            <a:xfrm>
              <a:off x="3984" y="182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9" name="Oval 55"/>
            <p:cNvSpPr>
              <a:spLocks noChangeArrowheads="1"/>
            </p:cNvSpPr>
            <p:nvPr/>
          </p:nvSpPr>
          <p:spPr bwMode="auto">
            <a:xfrm>
              <a:off x="4200" y="206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0" name="Oval 56"/>
            <p:cNvSpPr>
              <a:spLocks noChangeArrowheads="1"/>
            </p:cNvSpPr>
            <p:nvPr/>
          </p:nvSpPr>
          <p:spPr bwMode="auto">
            <a:xfrm>
              <a:off x="4536" y="21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1" name="Oval 57"/>
            <p:cNvSpPr>
              <a:spLocks noChangeArrowheads="1"/>
            </p:cNvSpPr>
            <p:nvPr/>
          </p:nvSpPr>
          <p:spPr bwMode="auto">
            <a:xfrm>
              <a:off x="4584" y="163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2" name="Line 58"/>
            <p:cNvSpPr>
              <a:spLocks noChangeShapeType="1"/>
            </p:cNvSpPr>
            <p:nvPr/>
          </p:nvSpPr>
          <p:spPr bwMode="auto">
            <a:xfrm flipH="1">
              <a:off x="3984" y="1680"/>
              <a:ext cx="600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3" name="Line 59"/>
            <p:cNvSpPr>
              <a:spLocks noChangeShapeType="1"/>
            </p:cNvSpPr>
            <p:nvPr/>
          </p:nvSpPr>
          <p:spPr bwMode="auto">
            <a:xfrm flipH="1">
              <a:off x="3864" y="1848"/>
              <a:ext cx="13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4" name="Line 60"/>
            <p:cNvSpPr>
              <a:spLocks noChangeShapeType="1"/>
            </p:cNvSpPr>
            <p:nvPr/>
          </p:nvSpPr>
          <p:spPr bwMode="auto">
            <a:xfrm flipH="1">
              <a:off x="4560" y="1680"/>
              <a:ext cx="24" cy="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5" name="Line 61"/>
            <p:cNvSpPr>
              <a:spLocks noChangeShapeType="1"/>
            </p:cNvSpPr>
            <p:nvPr/>
          </p:nvSpPr>
          <p:spPr bwMode="auto">
            <a:xfrm>
              <a:off x="3528" y="2016"/>
              <a:ext cx="696" cy="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6" name="Line 62"/>
            <p:cNvSpPr>
              <a:spLocks noChangeShapeType="1"/>
            </p:cNvSpPr>
            <p:nvPr/>
          </p:nvSpPr>
          <p:spPr bwMode="auto">
            <a:xfrm flipH="1">
              <a:off x="4224" y="1680"/>
              <a:ext cx="360" cy="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7" name="Line 63"/>
            <p:cNvSpPr>
              <a:spLocks noChangeShapeType="1"/>
            </p:cNvSpPr>
            <p:nvPr/>
          </p:nvSpPr>
          <p:spPr bwMode="auto">
            <a:xfrm flipV="1">
              <a:off x="3912" y="2088"/>
              <a:ext cx="312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8" name="Line 64"/>
            <p:cNvSpPr>
              <a:spLocks noChangeShapeType="1"/>
            </p:cNvSpPr>
            <p:nvPr/>
          </p:nvSpPr>
          <p:spPr bwMode="auto">
            <a:xfrm flipV="1">
              <a:off x="4240" y="1880"/>
              <a:ext cx="57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9" name="Line 65"/>
            <p:cNvSpPr>
              <a:spLocks noChangeShapeType="1"/>
            </p:cNvSpPr>
            <p:nvPr/>
          </p:nvSpPr>
          <p:spPr bwMode="auto">
            <a:xfrm flipV="1">
              <a:off x="3888" y="2144"/>
              <a:ext cx="67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70" name="Line 66"/>
            <p:cNvSpPr>
              <a:spLocks noChangeShapeType="1"/>
            </p:cNvSpPr>
            <p:nvPr/>
          </p:nvSpPr>
          <p:spPr bwMode="auto">
            <a:xfrm>
              <a:off x="4104" y="1584"/>
              <a:ext cx="12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71" name="Line 67"/>
            <p:cNvSpPr>
              <a:spLocks noChangeShapeType="1"/>
            </p:cNvSpPr>
            <p:nvPr/>
          </p:nvSpPr>
          <p:spPr bwMode="auto">
            <a:xfrm flipV="1">
              <a:off x="4584" y="192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72" name="Line 68"/>
            <p:cNvSpPr>
              <a:spLocks noChangeShapeType="1"/>
            </p:cNvSpPr>
            <p:nvPr/>
          </p:nvSpPr>
          <p:spPr bwMode="auto">
            <a:xfrm>
              <a:off x="4088" y="1576"/>
              <a:ext cx="456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73" name="Text Box 69"/>
            <p:cNvSpPr txBox="1">
              <a:spLocks noChangeArrowheads="1"/>
            </p:cNvSpPr>
            <p:nvPr/>
          </p:nvSpPr>
          <p:spPr bwMode="auto">
            <a:xfrm>
              <a:off x="4464" y="153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72774" name="Text Box 70"/>
            <p:cNvSpPr txBox="1">
              <a:spLocks noChangeArrowheads="1"/>
            </p:cNvSpPr>
            <p:nvPr/>
          </p:nvSpPr>
          <p:spPr bwMode="auto">
            <a:xfrm>
              <a:off x="3360" y="192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72775" name="Text Box 71"/>
            <p:cNvSpPr txBox="1">
              <a:spLocks noChangeArrowheads="1"/>
            </p:cNvSpPr>
            <p:nvPr/>
          </p:nvSpPr>
          <p:spPr bwMode="auto">
            <a:xfrm>
              <a:off x="3744" y="220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72776" name="Text Box 72"/>
            <p:cNvSpPr txBox="1">
              <a:spLocks noChangeArrowheads="1"/>
            </p:cNvSpPr>
            <p:nvPr/>
          </p:nvSpPr>
          <p:spPr bwMode="auto">
            <a:xfrm>
              <a:off x="3888" y="163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72777" name="Text Box 73"/>
            <p:cNvSpPr txBox="1">
              <a:spLocks noChangeArrowheads="1"/>
            </p:cNvSpPr>
            <p:nvPr/>
          </p:nvSpPr>
          <p:spPr bwMode="auto">
            <a:xfrm>
              <a:off x="4176" y="192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72778" name="Text Box 74"/>
            <p:cNvSpPr txBox="1">
              <a:spLocks noChangeArrowheads="1"/>
            </p:cNvSpPr>
            <p:nvPr/>
          </p:nvSpPr>
          <p:spPr bwMode="auto">
            <a:xfrm>
              <a:off x="4512" y="216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72779" name="Text Box 75"/>
            <p:cNvSpPr txBox="1">
              <a:spLocks noChangeArrowheads="1"/>
            </p:cNvSpPr>
            <p:nvPr/>
          </p:nvSpPr>
          <p:spPr bwMode="auto">
            <a:xfrm>
              <a:off x="4848" y="177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9</a:t>
              </a:r>
            </a:p>
          </p:txBody>
        </p:sp>
      </p:grpSp>
      <p:sp>
        <p:nvSpPr>
          <p:cNvPr id="72780" name="Line 76"/>
          <p:cNvSpPr>
            <a:spLocks noChangeShapeType="1"/>
          </p:cNvSpPr>
          <p:nvPr/>
        </p:nvSpPr>
        <p:spPr bwMode="auto">
          <a:xfrm>
            <a:off x="5715000" y="2590800"/>
            <a:ext cx="63500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81" name="Line 77"/>
          <p:cNvSpPr>
            <a:spLocks noChangeShapeType="1"/>
          </p:cNvSpPr>
          <p:nvPr/>
        </p:nvSpPr>
        <p:spPr bwMode="auto">
          <a:xfrm>
            <a:off x="5689600" y="2578100"/>
            <a:ext cx="99060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82" name="Line 78"/>
          <p:cNvSpPr>
            <a:spLocks noChangeShapeType="1"/>
          </p:cNvSpPr>
          <p:nvPr/>
        </p:nvSpPr>
        <p:spPr bwMode="auto">
          <a:xfrm flipH="1">
            <a:off x="6692900" y="2590800"/>
            <a:ext cx="16510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83" name="Line 79"/>
          <p:cNvSpPr>
            <a:spLocks noChangeShapeType="1"/>
          </p:cNvSpPr>
          <p:nvPr/>
        </p:nvSpPr>
        <p:spPr bwMode="auto">
          <a:xfrm flipH="1">
            <a:off x="6337300" y="2590800"/>
            <a:ext cx="5207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784" name="Group 80"/>
          <p:cNvGrpSpPr>
            <a:grpSpLocks/>
          </p:cNvGrpSpPr>
          <p:nvPr/>
        </p:nvGrpSpPr>
        <p:grpSpPr bwMode="auto">
          <a:xfrm>
            <a:off x="6206067" y="4051307"/>
            <a:ext cx="880533" cy="369888"/>
            <a:chOff x="3944" y="2792"/>
            <a:chExt cx="384" cy="233"/>
          </a:xfrm>
        </p:grpSpPr>
        <p:sp>
          <p:nvSpPr>
            <p:cNvPr id="72785" name="Oval 81"/>
            <p:cNvSpPr>
              <a:spLocks noChangeArrowheads="1"/>
            </p:cNvSpPr>
            <p:nvPr/>
          </p:nvSpPr>
          <p:spPr bwMode="auto">
            <a:xfrm>
              <a:off x="3984" y="292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6" name="Text Box 82"/>
            <p:cNvSpPr txBox="1">
              <a:spLocks noChangeArrowheads="1"/>
            </p:cNvSpPr>
            <p:nvPr/>
          </p:nvSpPr>
          <p:spPr bwMode="auto">
            <a:xfrm>
              <a:off x="3944" y="2792"/>
              <a:ext cx="38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he-IL" altLang="en-US" dirty="0" smtClean="0">
                  <a:latin typeface="Times New Roman" pitchFamily="18" charset="0"/>
                </a:rPr>
                <a:t>אור</a:t>
              </a:r>
              <a:endParaRPr lang="en-US" altLang="en-US" dirty="0">
                <a:latin typeface="Times New Roman" pitchFamily="18" charset="0"/>
              </a:endParaRPr>
            </a:p>
          </p:txBody>
        </p:sp>
      </p:grpSp>
      <p:grpSp>
        <p:nvGrpSpPr>
          <p:cNvPr id="72787" name="Group 83"/>
          <p:cNvGrpSpPr>
            <a:grpSpLocks/>
          </p:cNvGrpSpPr>
          <p:nvPr/>
        </p:nvGrpSpPr>
        <p:grpSpPr bwMode="auto">
          <a:xfrm>
            <a:off x="5189311" y="4572008"/>
            <a:ext cx="838200" cy="388938"/>
            <a:chOff x="3350" y="3216"/>
            <a:chExt cx="336" cy="245"/>
          </a:xfrm>
        </p:grpSpPr>
        <p:sp>
          <p:nvSpPr>
            <p:cNvPr id="72788" name="Oval 84"/>
            <p:cNvSpPr>
              <a:spLocks noChangeArrowheads="1"/>
            </p:cNvSpPr>
            <p:nvPr/>
          </p:nvSpPr>
          <p:spPr bwMode="auto">
            <a:xfrm>
              <a:off x="3552" y="321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9" name="Text Box 85"/>
            <p:cNvSpPr txBox="1">
              <a:spLocks noChangeArrowheads="1"/>
            </p:cNvSpPr>
            <p:nvPr/>
          </p:nvSpPr>
          <p:spPr bwMode="auto">
            <a:xfrm>
              <a:off x="3350" y="3228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he-IL" altLang="en-US" dirty="0" smtClean="0">
                  <a:latin typeface="Times New Roman" pitchFamily="18" charset="0"/>
                </a:rPr>
                <a:t>בר</a:t>
              </a:r>
              <a:endParaRPr lang="en-US" altLang="en-US" dirty="0">
                <a:latin typeface="Times New Roman" pitchFamily="18" charset="0"/>
              </a:endParaRPr>
            </a:p>
          </p:txBody>
        </p:sp>
      </p:grpSp>
      <p:grpSp>
        <p:nvGrpSpPr>
          <p:cNvPr id="72790" name="Group 86"/>
          <p:cNvGrpSpPr>
            <a:grpSpLocks/>
          </p:cNvGrpSpPr>
          <p:nvPr/>
        </p:nvGrpSpPr>
        <p:grpSpPr bwMode="auto">
          <a:xfrm>
            <a:off x="6020465" y="4811515"/>
            <a:ext cx="990600" cy="369888"/>
            <a:chOff x="3922" y="3519"/>
            <a:chExt cx="384" cy="233"/>
          </a:xfrm>
        </p:grpSpPr>
        <p:sp>
          <p:nvSpPr>
            <p:cNvPr id="72791" name="Oval 87"/>
            <p:cNvSpPr>
              <a:spLocks noChangeArrowheads="1"/>
            </p:cNvSpPr>
            <p:nvPr/>
          </p:nvSpPr>
          <p:spPr bwMode="auto">
            <a:xfrm>
              <a:off x="4032" y="355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2" name="Text Box 88"/>
            <p:cNvSpPr txBox="1">
              <a:spLocks noChangeArrowheads="1"/>
            </p:cNvSpPr>
            <p:nvPr/>
          </p:nvSpPr>
          <p:spPr bwMode="auto">
            <a:xfrm>
              <a:off x="3922" y="3519"/>
              <a:ext cx="38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he-IL" altLang="en-US" dirty="0" smtClean="0">
                  <a:latin typeface="Times New Roman" pitchFamily="18" charset="0"/>
                </a:rPr>
                <a:t>גל</a:t>
              </a:r>
              <a:endParaRPr lang="en-US" altLang="en-US" dirty="0">
                <a:latin typeface="Times New Roman" pitchFamily="18" charset="0"/>
              </a:endParaRPr>
            </a:p>
          </p:txBody>
        </p:sp>
      </p:grpSp>
      <p:grpSp>
        <p:nvGrpSpPr>
          <p:cNvPr id="72793" name="Group 89"/>
          <p:cNvGrpSpPr>
            <a:grpSpLocks/>
          </p:cNvGrpSpPr>
          <p:nvPr/>
        </p:nvGrpSpPr>
        <p:grpSpPr bwMode="auto">
          <a:xfrm>
            <a:off x="6652220" y="4359837"/>
            <a:ext cx="1005880" cy="369734"/>
            <a:chOff x="4351" y="3150"/>
            <a:chExt cx="384" cy="175"/>
          </a:xfrm>
        </p:grpSpPr>
        <p:sp>
          <p:nvSpPr>
            <p:cNvPr id="72794" name="Oval 90"/>
            <p:cNvSpPr>
              <a:spLocks noChangeArrowheads="1"/>
            </p:cNvSpPr>
            <p:nvPr/>
          </p:nvSpPr>
          <p:spPr bwMode="auto">
            <a:xfrm>
              <a:off x="4512" y="321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5" name="Text Box 91"/>
            <p:cNvSpPr txBox="1">
              <a:spLocks noChangeArrowheads="1"/>
            </p:cNvSpPr>
            <p:nvPr/>
          </p:nvSpPr>
          <p:spPr bwMode="auto">
            <a:xfrm>
              <a:off x="4351" y="3150"/>
              <a:ext cx="384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he-IL" altLang="en-US" dirty="0" smtClean="0">
                  <a:latin typeface="Times New Roman" pitchFamily="18" charset="0"/>
                </a:rPr>
                <a:t>דור</a:t>
              </a:r>
              <a:endParaRPr lang="en-US" altLang="en-US" dirty="0">
                <a:latin typeface="Times New Roman" pitchFamily="18" charset="0"/>
              </a:endParaRPr>
            </a:p>
          </p:txBody>
        </p:sp>
      </p:grpSp>
      <p:sp>
        <p:nvSpPr>
          <p:cNvPr id="72796" name="Text Box 92"/>
          <p:cNvSpPr txBox="1">
            <a:spLocks noChangeArrowheads="1"/>
          </p:cNvSpPr>
          <p:nvPr/>
        </p:nvSpPr>
        <p:spPr bwMode="auto">
          <a:xfrm>
            <a:off x="279400" y="4432300"/>
            <a:ext cx="464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dirty="0">
                <a:latin typeface="Times New Roman" pitchFamily="18" charset="0"/>
              </a:rPr>
              <a:t>כל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זוג שאינו מסתדר</a:t>
            </a:r>
            <a:r>
              <a:rPr lang="he-IL" altLang="en-US" sz="2400" b="1" dirty="0"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היטב מחובר ע"י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צלע</a:t>
            </a:r>
            <a:endParaRPr lang="en-US" altLang="en-US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2797" name="Line 93"/>
          <p:cNvSpPr>
            <a:spLocks noChangeShapeType="1"/>
          </p:cNvSpPr>
          <p:nvPr/>
        </p:nvSpPr>
        <p:spPr bwMode="auto">
          <a:xfrm>
            <a:off x="6428056" y="4305302"/>
            <a:ext cx="683944" cy="2285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98" name="Line 94"/>
          <p:cNvSpPr>
            <a:spLocks noChangeShapeType="1"/>
          </p:cNvSpPr>
          <p:nvPr/>
        </p:nvSpPr>
        <p:spPr bwMode="auto">
          <a:xfrm flipV="1">
            <a:off x="5791200" y="4546600"/>
            <a:ext cx="13081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99" name="Line 95"/>
          <p:cNvSpPr>
            <a:spLocks noChangeShapeType="1"/>
          </p:cNvSpPr>
          <p:nvPr/>
        </p:nvSpPr>
        <p:spPr bwMode="auto">
          <a:xfrm>
            <a:off x="5791200" y="4648200"/>
            <a:ext cx="533397" cy="2156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00" name="Text Box 96"/>
          <p:cNvSpPr txBox="1">
            <a:spLocks noChangeArrowheads="1"/>
          </p:cNvSpPr>
          <p:nvPr/>
        </p:nvSpPr>
        <p:spPr bwMode="auto">
          <a:xfrm>
            <a:off x="5334000" y="850900"/>
            <a:ext cx="3429000" cy="739775"/>
          </a:xfrm>
          <a:prstGeom prst="rect">
            <a:avLst/>
          </a:prstGeom>
          <a:noFill/>
          <a:ln w="9525">
            <a:solidFill>
              <a:srgbClr val="99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he-IL" altLang="en-US" sz="1400" b="1" u="sng">
                <a:solidFill>
                  <a:srgbClr val="9900CC"/>
                </a:solidFill>
              </a:rPr>
              <a:t>מבנה הפתרון:</a:t>
            </a:r>
          </a:p>
          <a:p>
            <a:pPr algn="r"/>
            <a:r>
              <a:rPr lang="he-IL" altLang="en-US" sz="1400" b="1">
                <a:solidFill>
                  <a:schemeClr val="accent2"/>
                </a:solidFill>
              </a:rPr>
              <a:t>(1) נייצג </a:t>
            </a:r>
            <a:r>
              <a:rPr lang="he-IL" altLang="en-US" sz="1400"/>
              <a:t>את האנשים (</a:t>
            </a:r>
            <a:r>
              <a:rPr lang="he-IL" altLang="en-US" sz="1400">
                <a:solidFill>
                  <a:srgbClr val="008000"/>
                </a:solidFill>
              </a:rPr>
              <a:t>והיחסים בינם</a:t>
            </a:r>
            <a:r>
              <a:rPr lang="he-IL" altLang="en-US" sz="1400"/>
              <a:t>) ע"י </a:t>
            </a:r>
            <a:r>
              <a:rPr lang="he-IL" altLang="en-US" sz="1400" b="1">
                <a:solidFill>
                  <a:srgbClr val="FF0000"/>
                </a:solidFill>
              </a:rPr>
              <a:t>גרף</a:t>
            </a:r>
            <a:r>
              <a:rPr lang="he-IL" altLang="en-US" sz="1400"/>
              <a:t>;</a:t>
            </a:r>
          </a:p>
          <a:p>
            <a:pPr algn="r"/>
            <a:r>
              <a:rPr lang="he-IL" altLang="en-US" sz="1400" b="1">
                <a:solidFill>
                  <a:schemeClr val="accent2"/>
                </a:solidFill>
              </a:rPr>
              <a:t>(2) נפתור</a:t>
            </a:r>
            <a:r>
              <a:rPr lang="he-IL" altLang="en-US" sz="1400"/>
              <a:t> את הבעיה על הגרף. </a:t>
            </a:r>
            <a:endParaRPr lang="en-US" altLang="en-US" sz="1400"/>
          </a:p>
        </p:txBody>
      </p:sp>
      <p:sp>
        <p:nvSpPr>
          <p:cNvPr id="72801" name="Text Box 97"/>
          <p:cNvSpPr txBox="1">
            <a:spLocks noChangeArrowheads="1"/>
          </p:cNvSpPr>
          <p:nvPr/>
        </p:nvSpPr>
        <p:spPr bwMode="auto">
          <a:xfrm>
            <a:off x="0" y="5257800"/>
            <a:ext cx="7924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 u="sng" dirty="0">
                <a:solidFill>
                  <a:srgbClr val="9900CC"/>
                </a:solidFill>
                <a:latin typeface="Times New Roman" pitchFamily="18" charset="0"/>
              </a:rPr>
              <a:t>הבעיה במושגים של הגרף: </a:t>
            </a:r>
            <a:r>
              <a:rPr lang="he-IL" altLang="en-US" sz="2400" dirty="0">
                <a:latin typeface="Times New Roman" pitchFamily="18" charset="0"/>
              </a:rPr>
              <a:t>האם ניתן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לחלק את הקדקודים לשתי קבוצות</a:t>
            </a:r>
            <a:r>
              <a:rPr lang="he-IL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כך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שבכל קבוצה אין צלעות</a:t>
            </a:r>
            <a:r>
              <a:rPr lang="he-IL" altLang="en-US" sz="2400" dirty="0">
                <a:latin typeface="Times New Roman" pitchFamily="18" charset="0"/>
              </a:rPr>
              <a:t>?</a:t>
            </a:r>
            <a:endParaRPr lang="en-US" altLang="en-US" sz="24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2802" name="Oval 98"/>
          <p:cNvSpPr>
            <a:spLocks noChangeArrowheads="1"/>
          </p:cNvSpPr>
          <p:nvPr/>
        </p:nvSpPr>
        <p:spPr bwMode="auto">
          <a:xfrm>
            <a:off x="6096000" y="4191000"/>
            <a:ext cx="533400" cy="838200"/>
          </a:xfrm>
          <a:prstGeom prst="ellipse">
            <a:avLst/>
          </a:prstGeom>
          <a:noFill/>
          <a:ln w="9525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03" name="Oval 99"/>
          <p:cNvSpPr>
            <a:spLocks noChangeArrowheads="1"/>
          </p:cNvSpPr>
          <p:nvPr/>
        </p:nvSpPr>
        <p:spPr bwMode="auto">
          <a:xfrm rot="4266127">
            <a:off x="5862638" y="3937000"/>
            <a:ext cx="304800" cy="1066800"/>
          </a:xfrm>
          <a:prstGeom prst="ellipse">
            <a:avLst/>
          </a:prstGeom>
          <a:noFill/>
          <a:ln w="9525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04" name="Oval 100"/>
          <p:cNvSpPr>
            <a:spLocks noChangeArrowheads="1"/>
          </p:cNvSpPr>
          <p:nvPr/>
        </p:nvSpPr>
        <p:spPr bwMode="auto">
          <a:xfrm rot="3832976">
            <a:off x="6541294" y="4194584"/>
            <a:ext cx="379412" cy="1069975"/>
          </a:xfrm>
          <a:prstGeom prst="ellipse">
            <a:avLst/>
          </a:prstGeom>
          <a:noFill/>
          <a:ln w="9525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05" name="Text Box 101"/>
          <p:cNvSpPr txBox="1">
            <a:spLocks noChangeArrowheads="1"/>
          </p:cNvSpPr>
          <p:nvPr/>
        </p:nvSpPr>
        <p:spPr bwMode="auto">
          <a:xfrm>
            <a:off x="1416050" y="6121400"/>
            <a:ext cx="5753099" cy="461665"/>
          </a:xfrm>
          <a:prstGeom prst="rect">
            <a:avLst/>
          </a:prstGeom>
          <a:noFill/>
          <a:ln w="38100" cmpd="dbl">
            <a:solidFill>
              <a:srgbClr val="99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dirty="0">
                <a:latin typeface="Times New Roman" pitchFamily="18" charset="0"/>
              </a:rPr>
              <a:t>במקרה זה נאמר כי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הגרף </a:t>
            </a:r>
            <a:r>
              <a:rPr lang="he-IL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דו-צדדי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(bipartite)</a:t>
            </a:r>
            <a:endParaRPr lang="en-US" alt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2806" name="Rectangle 102"/>
          <p:cNvSpPr>
            <a:spLocks noChangeArrowheads="1"/>
          </p:cNvSpPr>
          <p:nvPr/>
        </p:nvSpPr>
        <p:spPr bwMode="auto">
          <a:xfrm>
            <a:off x="1727200" y="1727200"/>
            <a:ext cx="66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>
                <a:solidFill>
                  <a:srgbClr val="9900CC"/>
                </a:solidFill>
                <a:latin typeface="Times New Roman" pitchFamily="18" charset="0"/>
              </a:rPr>
              <a:t>גרף</a:t>
            </a:r>
            <a:endParaRPr lang="en-US" altLang="en-US" sz="2400" b="1">
              <a:solidFill>
                <a:srgbClr val="9900CC"/>
              </a:solidFill>
              <a:latin typeface="Times New Roman" pitchFamily="18" charset="0"/>
            </a:endParaRPr>
          </a:p>
        </p:txBody>
      </p:sp>
      <p:sp>
        <p:nvSpPr>
          <p:cNvPr id="72807" name="Rectangle 103"/>
          <p:cNvSpPr>
            <a:spLocks noChangeArrowheads="1"/>
          </p:cNvSpPr>
          <p:nvPr/>
        </p:nvSpPr>
        <p:spPr bwMode="auto">
          <a:xfrm>
            <a:off x="1295400" y="1727200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>
                <a:latin typeface="Times New Roman" pitchFamily="18" charset="0"/>
              </a:rPr>
              <a:t>ציור של</a:t>
            </a:r>
            <a:endParaRPr lang="en-US" altLang="en-US" sz="2400" b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05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-0.11111 4.81481E-6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72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556E-6 L 0.13333 5.55556E-6 " pathEditMode="relative" ptsTypes="AA">
                                      <p:cBhvr>
                                        <p:cTn id="54" dur="500" fill="hold"/>
                                        <p:tgtEl>
                                          <p:spTgt spid="72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1374E-6 L 0.14584 -0.0222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727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2" y="-111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0" grpId="0"/>
      <p:bldP spid="72711" grpId="0"/>
      <p:bldP spid="72712" grpId="0"/>
      <p:bldP spid="72736" grpId="0" animBg="1"/>
      <p:bldP spid="72737" grpId="0" animBg="1"/>
      <p:bldP spid="72738" grpId="0"/>
      <p:bldP spid="72749" grpId="0"/>
      <p:bldP spid="72750" grpId="0" animBg="1"/>
      <p:bldP spid="72750" grpId="1" animBg="1"/>
      <p:bldP spid="72751" grpId="0"/>
      <p:bldP spid="72751" grpId="1"/>
      <p:bldP spid="72780" grpId="0" animBg="1"/>
      <p:bldP spid="72780" grpId="1" animBg="1"/>
      <p:bldP spid="72781" grpId="0" animBg="1"/>
      <p:bldP spid="72781" grpId="1" animBg="1"/>
      <p:bldP spid="72782" grpId="0" animBg="1"/>
      <p:bldP spid="72783" grpId="0" animBg="1"/>
      <p:bldP spid="72796" grpId="0"/>
      <p:bldP spid="72797" grpId="0" animBg="1"/>
      <p:bldP spid="72798" grpId="0" animBg="1"/>
      <p:bldP spid="72799" grpId="0" animBg="1"/>
      <p:bldP spid="72801" grpId="0"/>
      <p:bldP spid="72802" grpId="0" animBg="1"/>
      <p:bldP spid="72802" grpId="1" animBg="1"/>
      <p:bldP spid="72803" grpId="0" animBg="1"/>
      <p:bldP spid="72804" grpId="0" animBg="1"/>
      <p:bldP spid="72805" grpId="0" animBg="1"/>
      <p:bldP spid="72806" grpId="0"/>
      <p:bldP spid="72806" grpId="1"/>
      <p:bldP spid="728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762000"/>
          </a:xfrm>
        </p:spPr>
        <p:txBody>
          <a:bodyPr/>
          <a:lstStyle/>
          <a:p>
            <a:r>
              <a:rPr lang="he-IL" altLang="en-US" sz="2800" b="1" u="sng">
                <a:solidFill>
                  <a:srgbClr val="CC0099"/>
                </a:solidFill>
              </a:rPr>
              <a:t>בעיית שתי קבוצות העבודה (דו-צדדיות) - המשך</a:t>
            </a:r>
            <a:endParaRPr lang="en-US" altLang="en-US" sz="2800" b="1" u="sng">
              <a:solidFill>
                <a:srgbClr val="CC0099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946525" y="955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819400" y="914400"/>
            <a:ext cx="5504656" cy="646331"/>
          </a:xfrm>
          <a:prstGeom prst="rect">
            <a:avLst/>
          </a:prstGeom>
          <a:noFill/>
          <a:ln w="9525">
            <a:solidFill>
              <a:srgbClr val="99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b="1" u="sng" dirty="0">
                <a:solidFill>
                  <a:srgbClr val="9900CC"/>
                </a:solidFill>
                <a:latin typeface="Times New Roman" pitchFamily="18" charset="0"/>
              </a:rPr>
              <a:t>בעיית הדו-צדדיות של הגרף: </a:t>
            </a:r>
            <a:r>
              <a:rPr lang="he-IL" altLang="en-US" dirty="0">
                <a:latin typeface="Times New Roman" pitchFamily="18" charset="0"/>
              </a:rPr>
              <a:t>האם ניתן </a:t>
            </a:r>
            <a:r>
              <a:rPr lang="he-IL" altLang="en-US" b="1" dirty="0">
                <a:solidFill>
                  <a:schemeClr val="accent2"/>
                </a:solidFill>
                <a:latin typeface="Times New Roman" pitchFamily="18" charset="0"/>
              </a:rPr>
              <a:t>לחלק את הקדקודים לשתי קבוצות</a:t>
            </a:r>
            <a:r>
              <a:rPr lang="he-IL" altLang="en-US" b="1" dirty="0">
                <a:latin typeface="Times New Roman" pitchFamily="18" charset="0"/>
              </a:rPr>
              <a:t> </a:t>
            </a:r>
            <a:r>
              <a:rPr lang="he-IL" altLang="en-US" dirty="0">
                <a:latin typeface="Times New Roman" pitchFamily="18" charset="0"/>
              </a:rPr>
              <a:t>כך </a:t>
            </a:r>
            <a:r>
              <a:rPr lang="he-IL" altLang="en-US" b="1" dirty="0">
                <a:solidFill>
                  <a:srgbClr val="CC0000"/>
                </a:solidFill>
                <a:latin typeface="Times New Roman" pitchFamily="18" charset="0"/>
              </a:rPr>
              <a:t>שבכל קבוצה אין צלעות</a:t>
            </a:r>
            <a:r>
              <a:rPr lang="he-IL" altLang="en-US" dirty="0">
                <a:latin typeface="Times New Roman" pitchFamily="18" charset="0"/>
              </a:rPr>
              <a:t>?</a:t>
            </a:r>
            <a:r>
              <a:rPr lang="en-US" altLang="en-US" dirty="0">
                <a:latin typeface="Times New Roman" pitchFamily="18" charset="0"/>
              </a:rPr>
              <a:t> </a:t>
            </a:r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6351588" y="3160713"/>
            <a:ext cx="87312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7315200" y="2962275"/>
            <a:ext cx="87313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8631238" y="3654425"/>
            <a:ext cx="87312" cy="100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6307138" y="3902075"/>
            <a:ext cx="87312" cy="100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6964363" y="4348163"/>
            <a:ext cx="88900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7227888" y="3556000"/>
            <a:ext cx="87312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7578725" y="4051300"/>
            <a:ext cx="87313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8193088" y="4149725"/>
            <a:ext cx="87312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Oval 17"/>
          <p:cNvSpPr>
            <a:spLocks noChangeArrowheads="1"/>
          </p:cNvSpPr>
          <p:nvPr/>
        </p:nvSpPr>
        <p:spPr bwMode="auto">
          <a:xfrm>
            <a:off x="8280400" y="3160713"/>
            <a:ext cx="87313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6438900" y="3259138"/>
            <a:ext cx="788988" cy="296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flipH="1">
            <a:off x="7315200" y="3259138"/>
            <a:ext cx="965200" cy="296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>
            <a:off x="7002463" y="3654425"/>
            <a:ext cx="225425" cy="70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>
            <a:off x="8235950" y="3259138"/>
            <a:ext cx="44450" cy="923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6324600" y="3962400"/>
            <a:ext cx="1271588" cy="131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H="1">
            <a:off x="7623175" y="3259138"/>
            <a:ext cx="657225" cy="808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 flipV="1">
            <a:off x="7053263" y="4100513"/>
            <a:ext cx="569912" cy="247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6438900" y="3259138"/>
            <a:ext cx="1168400" cy="823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 flipV="1">
            <a:off x="7651750" y="3671888"/>
            <a:ext cx="1052513" cy="395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flipV="1">
            <a:off x="7008813" y="4216400"/>
            <a:ext cx="1227137" cy="196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7402513" y="3060700"/>
            <a:ext cx="790575" cy="1089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 flipV="1">
            <a:off x="8280400" y="3754438"/>
            <a:ext cx="350838" cy="395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7391400" y="3048000"/>
            <a:ext cx="204788" cy="1006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Oval 35"/>
          <p:cNvSpPr>
            <a:spLocks noChangeArrowheads="1"/>
          </p:cNvSpPr>
          <p:nvPr/>
        </p:nvSpPr>
        <p:spPr bwMode="auto">
          <a:xfrm>
            <a:off x="7169150" y="3489325"/>
            <a:ext cx="219075" cy="23177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0" name="Oval 36"/>
          <p:cNvSpPr>
            <a:spLocks noChangeArrowheads="1"/>
          </p:cNvSpPr>
          <p:nvPr/>
        </p:nvSpPr>
        <p:spPr bwMode="auto">
          <a:xfrm>
            <a:off x="8193088" y="3094038"/>
            <a:ext cx="219075" cy="2301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1" name="Oval 37"/>
          <p:cNvSpPr>
            <a:spLocks noChangeArrowheads="1"/>
          </p:cNvSpPr>
          <p:nvPr/>
        </p:nvSpPr>
        <p:spPr bwMode="auto">
          <a:xfrm>
            <a:off x="6905625" y="4265613"/>
            <a:ext cx="220663" cy="2301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2" name="Oval 38"/>
          <p:cNvSpPr>
            <a:spLocks noChangeArrowheads="1"/>
          </p:cNvSpPr>
          <p:nvPr/>
        </p:nvSpPr>
        <p:spPr bwMode="auto">
          <a:xfrm>
            <a:off x="6276975" y="3109913"/>
            <a:ext cx="220663" cy="2317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3" name="Oval 39"/>
          <p:cNvSpPr>
            <a:spLocks noChangeArrowheads="1"/>
          </p:cNvSpPr>
          <p:nvPr/>
        </p:nvSpPr>
        <p:spPr bwMode="auto">
          <a:xfrm>
            <a:off x="8120063" y="4049713"/>
            <a:ext cx="219075" cy="23177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4" name="Oval 40"/>
          <p:cNvSpPr>
            <a:spLocks noChangeArrowheads="1"/>
          </p:cNvSpPr>
          <p:nvPr/>
        </p:nvSpPr>
        <p:spPr bwMode="auto">
          <a:xfrm>
            <a:off x="7477125" y="3984625"/>
            <a:ext cx="219075" cy="230188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6" name="Oval 42"/>
          <p:cNvSpPr>
            <a:spLocks noChangeArrowheads="1"/>
          </p:cNvSpPr>
          <p:nvPr/>
        </p:nvSpPr>
        <p:spPr bwMode="auto">
          <a:xfrm>
            <a:off x="7242175" y="2895600"/>
            <a:ext cx="219075" cy="2301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7" name="Oval 43"/>
          <p:cNvSpPr>
            <a:spLocks noChangeArrowheads="1"/>
          </p:cNvSpPr>
          <p:nvPr/>
        </p:nvSpPr>
        <p:spPr bwMode="auto">
          <a:xfrm>
            <a:off x="8543925" y="3605213"/>
            <a:ext cx="219075" cy="2301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8" name="Oval 44"/>
          <p:cNvSpPr>
            <a:spLocks noChangeArrowheads="1"/>
          </p:cNvSpPr>
          <p:nvPr/>
        </p:nvSpPr>
        <p:spPr bwMode="auto">
          <a:xfrm>
            <a:off x="6248400" y="3852863"/>
            <a:ext cx="219075" cy="2301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228600" y="1600200"/>
            <a:ext cx="5867400" cy="46101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 u="sng" dirty="0">
                <a:solidFill>
                  <a:srgbClr val="9900CC"/>
                </a:solidFill>
                <a:latin typeface="Times New Roman" pitchFamily="18" charset="0"/>
              </a:rPr>
              <a:t>אלגוריתם </a:t>
            </a:r>
            <a:r>
              <a:rPr lang="he-IL" altLang="en-US" sz="2400" b="1" u="sng" dirty="0" smtClean="0">
                <a:solidFill>
                  <a:srgbClr val="9900CC"/>
                </a:solidFill>
                <a:latin typeface="Times New Roman" pitchFamily="18" charset="0"/>
              </a:rPr>
              <a:t>"טבעי"</a:t>
            </a:r>
            <a:r>
              <a:rPr lang="en-US" altLang="en-US" sz="2400" b="1" u="sng" dirty="0">
                <a:solidFill>
                  <a:srgbClr val="9900CC"/>
                </a:solidFill>
                <a:latin typeface="Times New Roman" pitchFamily="18" charset="0"/>
              </a:rPr>
              <a:t/>
            </a:r>
            <a:br>
              <a:rPr lang="en-US" altLang="en-US" sz="2400" b="1" u="sng" dirty="0">
                <a:solidFill>
                  <a:srgbClr val="9900CC"/>
                </a:solidFill>
                <a:latin typeface="Times New Roman" pitchFamily="18" charset="0"/>
              </a:rPr>
            </a:br>
            <a:r>
              <a:rPr lang="he-IL" altLang="en-US" sz="2000" dirty="0">
                <a:latin typeface="Times New Roman" pitchFamily="18" charset="0"/>
              </a:rPr>
              <a:t>(</a:t>
            </a:r>
            <a:r>
              <a:rPr lang="he-IL" altLang="en-US" sz="2000" b="1" i="1" dirty="0">
                <a:solidFill>
                  <a:srgbClr val="008000"/>
                </a:solidFill>
                <a:latin typeface="Times New Roman" pitchFamily="18" charset="0"/>
              </a:rPr>
              <a:t>הרעיון: פשוט ננסה לחלק תוך כדי מעבר על הגרף</a:t>
            </a:r>
            <a:r>
              <a:rPr lang="he-IL" altLang="en-US" sz="2000" i="1" dirty="0">
                <a:latin typeface="Times New Roman" pitchFamily="18" charset="0"/>
              </a:rPr>
              <a:t>.)</a:t>
            </a:r>
            <a:endParaRPr lang="en-US" altLang="en-US" sz="2000" b="1" u="sng" dirty="0">
              <a:solidFill>
                <a:srgbClr val="9900CC"/>
              </a:solidFill>
              <a:latin typeface="Times New Roman" pitchFamily="18" charset="0"/>
            </a:endParaRP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he-IL" altLang="en-US" sz="2000" dirty="0">
                <a:latin typeface="Times New Roman" pitchFamily="18" charset="0"/>
              </a:rPr>
              <a:t> נבחר </a:t>
            </a:r>
            <a:r>
              <a:rPr lang="he-IL" altLang="en-US" sz="2000" b="1" dirty="0">
                <a:solidFill>
                  <a:srgbClr val="008000"/>
                </a:solidFill>
                <a:latin typeface="Times New Roman" pitchFamily="18" charset="0"/>
              </a:rPr>
              <a:t>קדקוד כלשהו</a:t>
            </a:r>
            <a:r>
              <a:rPr lang="he-IL" altLang="en-US" sz="2000" b="1" dirty="0">
                <a:latin typeface="Times New Roman" pitchFamily="18" charset="0"/>
              </a:rPr>
              <a:t> </a:t>
            </a:r>
            <a:r>
              <a:rPr lang="he-IL" altLang="en-US" sz="2000" dirty="0">
                <a:latin typeface="Times New Roman" pitchFamily="18" charset="0"/>
              </a:rPr>
              <a:t>ונשים אותו בצד </a:t>
            </a:r>
            <a:r>
              <a:rPr lang="en-US" altLang="en-US" sz="2000" b="1" dirty="0">
                <a:solidFill>
                  <a:srgbClr val="0000FF"/>
                </a:solidFill>
                <a:latin typeface="Times New Roman" pitchFamily="18" charset="0"/>
              </a:rPr>
              <a:t>#1</a:t>
            </a:r>
            <a:r>
              <a:rPr lang="he-IL" altLang="en-US" sz="2000" dirty="0">
                <a:latin typeface="Times New Roman" pitchFamily="18" charset="0"/>
              </a:rPr>
              <a:t>.</a:t>
            </a:r>
            <a:endParaRPr lang="en-US" altLang="en-US" sz="2000" dirty="0">
              <a:latin typeface="Times New Roman" pitchFamily="18" charset="0"/>
            </a:endParaRP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he-IL" altLang="en-US" sz="2000" dirty="0">
                <a:latin typeface="Times New Roman" pitchFamily="18" charset="0"/>
              </a:rPr>
              <a:t> נשים את כל </a:t>
            </a:r>
            <a:r>
              <a:rPr lang="he-IL" altLang="en-US" sz="2000" b="1" dirty="0">
                <a:solidFill>
                  <a:srgbClr val="008000"/>
                </a:solidFill>
                <a:latin typeface="Times New Roman" pitchFamily="18" charset="0"/>
              </a:rPr>
              <a:t>השכנים</a:t>
            </a:r>
            <a:r>
              <a:rPr lang="he-IL" altLang="en-US" sz="2000" dirty="0">
                <a:latin typeface="Times New Roman" pitchFamily="18" charset="0"/>
              </a:rPr>
              <a:t> של הקדקוד בצד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#2</a:t>
            </a:r>
            <a:r>
              <a:rPr lang="he-IL" altLang="en-US" sz="2000" dirty="0">
                <a:latin typeface="Times New Roman" pitchFamily="18" charset="0"/>
              </a:rPr>
              <a:t>.</a:t>
            </a:r>
            <a:endParaRPr lang="en-US" altLang="en-US" sz="2000" dirty="0">
              <a:solidFill>
                <a:srgbClr val="FF0000"/>
              </a:solidFill>
              <a:latin typeface="Times New Roman" pitchFamily="18" charset="0"/>
            </a:endParaRP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he-IL" altLang="en-US" sz="2000" dirty="0">
                <a:latin typeface="Times New Roman" pitchFamily="18" charset="0"/>
              </a:rPr>
              <a:t>נשים את כל השכנים של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#2</a:t>
            </a:r>
            <a:r>
              <a:rPr lang="he-IL" altLang="en-US" sz="2000" dirty="0">
                <a:latin typeface="Times New Roman" pitchFamily="18" charset="0"/>
              </a:rPr>
              <a:t> (שעדיין לא שמנו) בצד </a:t>
            </a:r>
            <a:r>
              <a:rPr lang="en-US" altLang="en-US" sz="2000" b="1" dirty="0">
                <a:solidFill>
                  <a:srgbClr val="0000FF"/>
                </a:solidFill>
                <a:latin typeface="Times New Roman" pitchFamily="18" charset="0"/>
              </a:rPr>
              <a:t>#1</a:t>
            </a:r>
            <a:r>
              <a:rPr lang="he-IL" altLang="en-US" sz="2000" dirty="0">
                <a:latin typeface="Times New Roman" pitchFamily="18" charset="0"/>
              </a:rPr>
              <a:t>.</a:t>
            </a:r>
            <a:endParaRPr lang="en-US" altLang="en-US" sz="2000" dirty="0">
              <a:latin typeface="Times New Roman" pitchFamily="18" charset="0"/>
            </a:endParaRP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he-IL" altLang="en-US" sz="2000" dirty="0">
                <a:latin typeface="Times New Roman" pitchFamily="18" charset="0"/>
              </a:rPr>
              <a:t> נשים את כל השכנים של </a:t>
            </a:r>
            <a:r>
              <a:rPr lang="en-US" altLang="en-US" sz="2000" b="1" dirty="0">
                <a:solidFill>
                  <a:srgbClr val="0000FF"/>
                </a:solidFill>
                <a:latin typeface="Times New Roman" pitchFamily="18" charset="0"/>
              </a:rPr>
              <a:t>#1</a:t>
            </a:r>
            <a:r>
              <a:rPr lang="he-IL" altLang="en-US" sz="2000" dirty="0">
                <a:latin typeface="Times New Roman" pitchFamily="18" charset="0"/>
              </a:rPr>
              <a:t> (שעדיין לא שמנו) בצד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#2</a:t>
            </a:r>
            <a:r>
              <a:rPr lang="he-IL" altLang="en-US" sz="2000" dirty="0">
                <a:latin typeface="Times New Roman" pitchFamily="18" charset="0"/>
              </a:rPr>
              <a:t>.</a:t>
            </a:r>
            <a:endParaRPr lang="en-US" altLang="en-US" sz="2000" dirty="0">
              <a:latin typeface="Times New Roman" pitchFamily="18" charset="0"/>
            </a:endParaRPr>
          </a:p>
          <a:p>
            <a:pPr algn="r" rtl="1">
              <a:spcBef>
                <a:spcPct val="50000"/>
              </a:spcBef>
            </a:pPr>
            <a:r>
              <a:rPr lang="en-US" altLang="en-US" sz="2000" dirty="0">
                <a:latin typeface="Times New Roman" pitchFamily="18" charset="0"/>
              </a:rPr>
              <a:t>                                           .</a:t>
            </a:r>
            <a:br>
              <a:rPr lang="en-US" altLang="en-US" sz="2000" dirty="0">
                <a:latin typeface="Times New Roman" pitchFamily="18" charset="0"/>
              </a:rPr>
            </a:br>
            <a:r>
              <a:rPr lang="en-US" altLang="en-US" sz="2000" dirty="0">
                <a:latin typeface="Times New Roman" pitchFamily="18" charset="0"/>
              </a:rPr>
              <a:t>                                           .</a:t>
            </a:r>
            <a:br>
              <a:rPr lang="en-US" altLang="en-US" sz="2000" dirty="0">
                <a:latin typeface="Times New Roman" pitchFamily="18" charset="0"/>
              </a:rPr>
            </a:br>
            <a:r>
              <a:rPr lang="en-US" altLang="en-US" sz="2000" dirty="0">
                <a:latin typeface="Times New Roman" pitchFamily="18" charset="0"/>
              </a:rPr>
              <a:t>                                           .</a:t>
            </a: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en-US" altLang="en-US" sz="2000" dirty="0">
                <a:latin typeface="Times New Roman" pitchFamily="18" charset="0"/>
              </a:rPr>
              <a:t>  </a:t>
            </a:r>
            <a:r>
              <a:rPr lang="he-IL" altLang="en-US" sz="2000" dirty="0">
                <a:latin typeface="Times New Roman" pitchFamily="18" charset="0"/>
              </a:rPr>
              <a:t>נמשיך עד אשר </a:t>
            </a:r>
            <a:r>
              <a:rPr lang="he-IL" altLang="en-US" sz="2000" b="1" dirty="0">
                <a:solidFill>
                  <a:srgbClr val="008000"/>
                </a:solidFill>
                <a:latin typeface="Times New Roman" pitchFamily="18" charset="0"/>
              </a:rPr>
              <a:t>כל הקדקודים הושמו</a:t>
            </a:r>
            <a:r>
              <a:rPr lang="he-IL" altLang="en-US" sz="2000" b="1" dirty="0">
                <a:latin typeface="Times New Roman" pitchFamily="18" charset="0"/>
              </a:rPr>
              <a:t> </a:t>
            </a:r>
            <a:r>
              <a:rPr lang="he-IL" altLang="en-US" sz="2000" dirty="0">
                <a:latin typeface="Times New Roman" pitchFamily="18" charset="0"/>
              </a:rPr>
              <a:t>באחד הצדדים.</a:t>
            </a: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he-IL" altLang="en-US" sz="2000" dirty="0">
                <a:latin typeface="Times New Roman" pitchFamily="18" charset="0"/>
              </a:rPr>
              <a:t> נבדוק האם </a:t>
            </a:r>
            <a:r>
              <a:rPr lang="he-IL" altLang="en-US" sz="2000" b="1" dirty="0">
                <a:solidFill>
                  <a:srgbClr val="9900CC"/>
                </a:solidFill>
                <a:latin typeface="Times New Roman" pitchFamily="18" charset="0"/>
              </a:rPr>
              <a:t>יש צלעות</a:t>
            </a:r>
            <a:r>
              <a:rPr lang="he-IL" altLang="en-US" sz="2000" b="1" dirty="0">
                <a:latin typeface="Times New Roman" pitchFamily="18" charset="0"/>
              </a:rPr>
              <a:t> </a:t>
            </a:r>
            <a:r>
              <a:rPr lang="he-IL" altLang="en-US" sz="2000" dirty="0">
                <a:latin typeface="Times New Roman" pitchFamily="18" charset="0"/>
              </a:rPr>
              <a:t>בין קדקודים </a:t>
            </a:r>
            <a:r>
              <a:rPr lang="he-IL" altLang="en-US" sz="2000" b="1" dirty="0">
                <a:solidFill>
                  <a:srgbClr val="9900CC"/>
                </a:solidFill>
                <a:latin typeface="Times New Roman" pitchFamily="18" charset="0"/>
              </a:rPr>
              <a:t>באותו צד</a:t>
            </a:r>
            <a:r>
              <a:rPr lang="he-IL" altLang="en-US" sz="2000" dirty="0">
                <a:latin typeface="Times New Roman" pitchFamily="18" charset="0"/>
              </a:rPr>
              <a:t>.</a:t>
            </a:r>
            <a:endParaRPr lang="en-US" alt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67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CC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CC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CC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CC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CC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CC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CC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CC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9" grpId="0" animBg="1"/>
      <p:bldP spid="26660" grpId="0" animBg="1"/>
      <p:bldP spid="26661" grpId="0" animBg="1"/>
      <p:bldP spid="26662" grpId="0" animBg="1"/>
      <p:bldP spid="26663" grpId="0" animBg="1"/>
      <p:bldP spid="26664" grpId="0" animBg="1"/>
      <p:bldP spid="26666" grpId="0" animBg="1"/>
      <p:bldP spid="26667" grpId="0" animBg="1"/>
      <p:bldP spid="266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762000"/>
          </a:xfrm>
        </p:spPr>
        <p:txBody>
          <a:bodyPr/>
          <a:lstStyle/>
          <a:p>
            <a:r>
              <a:rPr lang="he-IL" altLang="en-US" sz="2800" b="1" u="sng">
                <a:solidFill>
                  <a:srgbClr val="CC0099"/>
                </a:solidFill>
              </a:rPr>
              <a:t>בעיית שתי קבוצות העבודה (דו-צדדיות) - המשך</a:t>
            </a:r>
            <a:endParaRPr lang="en-US" altLang="en-US" sz="2800" b="1" u="sng">
              <a:solidFill>
                <a:srgbClr val="CC0099"/>
              </a:solidFill>
            </a:endParaRP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946525" y="955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3200400" y="28956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האם אלגוריתם זה פותר את הבעיה? </a:t>
            </a:r>
            <a:endParaRPr lang="en-US" alt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77800" y="35052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 u="sng" dirty="0">
                <a:solidFill>
                  <a:srgbClr val="9900CC"/>
                </a:solidFill>
                <a:latin typeface="Arial Unicode MS" panose="020B0604020202020204" pitchFamily="34" charset="-128"/>
              </a:rPr>
              <a:t>צריך </a:t>
            </a:r>
            <a:r>
              <a:rPr lang="he-IL" altLang="en-US" sz="2400" b="1" u="sng" dirty="0" smtClean="0">
                <a:solidFill>
                  <a:srgbClr val="9900CC"/>
                </a:solidFill>
                <a:latin typeface="Arial Unicode MS" panose="020B0604020202020204" pitchFamily="34" charset="-128"/>
              </a:rPr>
              <a:t>לנמק (להוכיח):</a:t>
            </a:r>
            <a:r>
              <a:rPr lang="en-US" altLang="en-US" sz="2400" b="1" u="sng" dirty="0">
                <a:solidFill>
                  <a:srgbClr val="9900CC"/>
                </a:solidFill>
                <a:latin typeface="Arial Unicode MS" panose="020B0604020202020204" pitchFamily="34" charset="-128"/>
              </a:rPr>
              <a:t/>
            </a:r>
            <a:br>
              <a:rPr lang="en-US" altLang="en-US" sz="2400" b="1" u="sng" dirty="0">
                <a:solidFill>
                  <a:srgbClr val="9900CC"/>
                </a:solidFill>
                <a:latin typeface="Arial Unicode MS" panose="020B0604020202020204" pitchFamily="34" charset="-128"/>
              </a:rPr>
            </a:br>
            <a:r>
              <a:rPr lang="he-IL" altLang="en-US" sz="2400" b="1" dirty="0">
                <a:solidFill>
                  <a:srgbClr val="9900CC"/>
                </a:solidFill>
                <a:latin typeface="Arial Unicode MS" panose="020B0604020202020204" pitchFamily="34" charset="-128"/>
              </a:rPr>
              <a:t>(1) </a:t>
            </a:r>
            <a:r>
              <a:rPr lang="he-IL" altLang="en-US" sz="2400" dirty="0">
                <a:latin typeface="Arial Unicode MS" panose="020B0604020202020204" pitchFamily="34" charset="-128"/>
              </a:rPr>
              <a:t>אם הגרף </a:t>
            </a:r>
            <a:r>
              <a:rPr lang="he-IL" altLang="en-US" sz="2400" b="1" dirty="0">
                <a:solidFill>
                  <a:srgbClr val="0000FF"/>
                </a:solidFill>
                <a:latin typeface="Arial Unicode MS" panose="020B0604020202020204" pitchFamily="34" charset="-128"/>
              </a:rPr>
              <a:t>דו-צדדי</a:t>
            </a:r>
            <a:r>
              <a:rPr lang="he-IL" altLang="en-US" sz="2400" dirty="0">
                <a:latin typeface="Arial Unicode MS" panose="020B0604020202020204" pitchFamily="34" charset="-128"/>
              </a:rPr>
              <a:t> אז האלגוריתם </a:t>
            </a:r>
            <a:r>
              <a:rPr lang="he-IL" altLang="en-US" sz="2400" b="1" dirty="0">
                <a:solidFill>
                  <a:srgbClr val="FF3300"/>
                </a:solidFill>
                <a:latin typeface="Arial Unicode MS" panose="020B0604020202020204" pitchFamily="34" charset="-128"/>
              </a:rPr>
              <a:t>תמיד מוצא</a:t>
            </a:r>
            <a:r>
              <a:rPr lang="he-IL" altLang="en-US" sz="2400" b="1" dirty="0">
                <a:solidFill>
                  <a:srgbClr val="CC0000"/>
                </a:solidFill>
                <a:latin typeface="Arial Unicode MS" panose="020B0604020202020204" pitchFamily="34" charset="-128"/>
              </a:rPr>
              <a:t> </a:t>
            </a:r>
            <a:r>
              <a:rPr lang="he-IL" altLang="en-US" sz="2400" b="1" dirty="0">
                <a:solidFill>
                  <a:srgbClr val="008000"/>
                </a:solidFill>
                <a:latin typeface="Arial Unicode MS" panose="020B0604020202020204" pitchFamily="34" charset="-128"/>
              </a:rPr>
              <a:t>חלוקה טובה</a:t>
            </a:r>
            <a:r>
              <a:rPr lang="he-IL" altLang="en-US" sz="2400" b="1" dirty="0">
                <a:latin typeface="Arial Unicode MS" panose="020B0604020202020204" pitchFamily="34" charset="-128"/>
              </a:rPr>
              <a:t> </a:t>
            </a:r>
            <a:r>
              <a:rPr lang="he-IL" altLang="en-US" sz="2400" dirty="0">
                <a:latin typeface="Arial Unicode MS" panose="020B0604020202020204" pitchFamily="34" charset="-128"/>
              </a:rPr>
              <a:t>(ללא צלעות באחד הצדדים);</a:t>
            </a:r>
            <a:r>
              <a:rPr lang="en-US" altLang="en-US" sz="2400" dirty="0">
                <a:latin typeface="Arial Unicode MS" panose="020B0604020202020204" pitchFamily="34" charset="-128"/>
              </a:rPr>
              <a:t/>
            </a:r>
            <a:br>
              <a:rPr lang="en-US" altLang="en-US" sz="2400" dirty="0">
                <a:latin typeface="Arial Unicode MS" panose="020B0604020202020204" pitchFamily="34" charset="-128"/>
              </a:rPr>
            </a:br>
            <a:r>
              <a:rPr lang="he-IL" altLang="en-US" sz="2400" b="1" dirty="0">
                <a:solidFill>
                  <a:srgbClr val="9900CC"/>
                </a:solidFill>
                <a:latin typeface="Arial Unicode MS" panose="020B0604020202020204" pitchFamily="34" charset="-128"/>
              </a:rPr>
              <a:t>(2) </a:t>
            </a:r>
            <a:r>
              <a:rPr lang="he-IL" altLang="en-US" sz="2400" dirty="0">
                <a:latin typeface="Arial Unicode MS" panose="020B0604020202020204" pitchFamily="34" charset="-128"/>
              </a:rPr>
              <a:t>אם הגרף </a:t>
            </a:r>
            <a:r>
              <a:rPr lang="he-IL" altLang="en-US" sz="2400" b="1" dirty="0">
                <a:solidFill>
                  <a:srgbClr val="0000FF"/>
                </a:solidFill>
                <a:latin typeface="Arial Unicode MS" panose="020B0604020202020204" pitchFamily="34" charset="-128"/>
              </a:rPr>
              <a:t>אינו דו-צדדי </a:t>
            </a:r>
            <a:r>
              <a:rPr lang="he-IL" altLang="en-US" sz="2400" dirty="0">
                <a:latin typeface="Arial Unicode MS" panose="020B0604020202020204" pitchFamily="34" charset="-128"/>
              </a:rPr>
              <a:t>אז האלגוריתם </a:t>
            </a:r>
            <a:r>
              <a:rPr lang="he-IL" altLang="en-US" sz="2400" b="1" dirty="0">
                <a:solidFill>
                  <a:srgbClr val="FF3300"/>
                </a:solidFill>
                <a:latin typeface="Arial Unicode MS" panose="020B0604020202020204" pitchFamily="34" charset="-128"/>
              </a:rPr>
              <a:t>תופס זאת</a:t>
            </a:r>
            <a:r>
              <a:rPr lang="he-IL" altLang="en-US" sz="2400" dirty="0">
                <a:latin typeface="Arial Unicode MS" panose="020B0604020202020204" pitchFamily="34" charset="-128"/>
              </a:rPr>
              <a:t>.</a:t>
            </a:r>
            <a:endParaRPr lang="en-US" altLang="en-US" sz="2400" dirty="0">
              <a:latin typeface="Arial Unicode MS" panose="020B0604020202020204" pitchFamily="34" charset="-128"/>
            </a:endParaRP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2590800" y="2895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>
                <a:solidFill>
                  <a:srgbClr val="FF0000"/>
                </a:solidFill>
                <a:latin typeface="Times New Roman" pitchFamily="18" charset="0"/>
              </a:rPr>
              <a:t>כן.</a:t>
            </a:r>
            <a:endParaRPr lang="en-US" alt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4521200" y="927100"/>
            <a:ext cx="3962400" cy="1868488"/>
          </a:xfrm>
          <a:prstGeom prst="rect">
            <a:avLst/>
          </a:prstGeom>
          <a:noFill/>
          <a:ln w="38100" cmpd="dbl">
            <a:solidFill>
              <a:srgbClr val="99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1200" b="1" u="sng" dirty="0">
                <a:solidFill>
                  <a:srgbClr val="9900CC"/>
                </a:solidFill>
                <a:latin typeface="Times New Roman" pitchFamily="18" charset="0"/>
              </a:rPr>
              <a:t>אלגוריתם </a:t>
            </a:r>
            <a:r>
              <a:rPr lang="he-IL" altLang="en-US" sz="1200" b="1" u="sng" dirty="0" smtClean="0">
                <a:solidFill>
                  <a:srgbClr val="9900CC"/>
                </a:solidFill>
                <a:latin typeface="Times New Roman" pitchFamily="18" charset="0"/>
              </a:rPr>
              <a:t>"טבעי"</a:t>
            </a:r>
            <a:r>
              <a:rPr lang="en-US" altLang="en-US" sz="1200" b="1" u="sng" dirty="0">
                <a:solidFill>
                  <a:srgbClr val="9900CC"/>
                </a:solidFill>
                <a:latin typeface="Times New Roman" pitchFamily="18" charset="0"/>
              </a:rPr>
              <a:t/>
            </a:r>
            <a:br>
              <a:rPr lang="en-US" altLang="en-US" sz="1200" b="1" u="sng" dirty="0">
                <a:solidFill>
                  <a:srgbClr val="9900CC"/>
                </a:solidFill>
                <a:latin typeface="Times New Roman" pitchFamily="18" charset="0"/>
              </a:rPr>
            </a:br>
            <a:r>
              <a:rPr lang="he-IL" altLang="en-US" sz="1200" dirty="0">
                <a:latin typeface="Times New Roman" pitchFamily="18" charset="0"/>
              </a:rPr>
              <a:t> נבחר </a:t>
            </a:r>
            <a:r>
              <a:rPr lang="he-IL" altLang="en-US" sz="1200" dirty="0">
                <a:solidFill>
                  <a:srgbClr val="008000"/>
                </a:solidFill>
                <a:latin typeface="Times New Roman" pitchFamily="18" charset="0"/>
              </a:rPr>
              <a:t>קדקוד כלשהו</a:t>
            </a:r>
            <a:r>
              <a:rPr lang="he-IL" altLang="en-US" sz="1200" dirty="0">
                <a:latin typeface="Times New Roman" pitchFamily="18" charset="0"/>
              </a:rPr>
              <a:t> ונשים אותו בצד </a:t>
            </a:r>
            <a:r>
              <a:rPr lang="en-US" altLang="en-US" sz="1200" b="1" dirty="0">
                <a:solidFill>
                  <a:schemeClr val="accent2"/>
                </a:solidFill>
                <a:latin typeface="Times New Roman" pitchFamily="18" charset="0"/>
              </a:rPr>
              <a:t>#1</a:t>
            </a:r>
            <a:r>
              <a:rPr lang="he-IL" altLang="en-US" sz="1200" dirty="0">
                <a:latin typeface="Times New Roman" pitchFamily="18" charset="0"/>
              </a:rPr>
              <a:t>.</a:t>
            </a:r>
            <a:endParaRPr lang="en-US" altLang="en-US" sz="1200" dirty="0">
              <a:latin typeface="Times New Roman" pitchFamily="18" charset="0"/>
            </a:endParaRP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he-IL" altLang="en-US" sz="1200" dirty="0">
                <a:latin typeface="Times New Roman" pitchFamily="18" charset="0"/>
              </a:rPr>
              <a:t> נשים את כל </a:t>
            </a:r>
            <a:r>
              <a:rPr lang="he-IL" altLang="en-US" sz="1200" dirty="0">
                <a:solidFill>
                  <a:srgbClr val="008000"/>
                </a:solidFill>
                <a:latin typeface="Times New Roman" pitchFamily="18" charset="0"/>
              </a:rPr>
              <a:t>השכנים</a:t>
            </a:r>
            <a:r>
              <a:rPr lang="he-IL" altLang="en-US" sz="1200" dirty="0">
                <a:latin typeface="Times New Roman" pitchFamily="18" charset="0"/>
              </a:rPr>
              <a:t> של הקדקוד בצד </a:t>
            </a:r>
            <a:r>
              <a:rPr lang="en-US" altLang="en-US" sz="1200" b="1" dirty="0">
                <a:solidFill>
                  <a:srgbClr val="CC0000"/>
                </a:solidFill>
                <a:latin typeface="Times New Roman" pitchFamily="18" charset="0"/>
              </a:rPr>
              <a:t>#2</a:t>
            </a:r>
            <a:r>
              <a:rPr lang="he-IL" altLang="en-US" sz="1200" dirty="0">
                <a:latin typeface="Times New Roman" pitchFamily="18" charset="0"/>
              </a:rPr>
              <a:t>.</a:t>
            </a:r>
            <a:endParaRPr lang="en-US" altLang="en-US" sz="1200" dirty="0">
              <a:solidFill>
                <a:srgbClr val="FF0000"/>
              </a:solidFill>
              <a:latin typeface="Times New Roman" pitchFamily="18" charset="0"/>
            </a:endParaRP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en-US" altLang="en-US" sz="1200" dirty="0">
                <a:latin typeface="Times New Roman" pitchFamily="18" charset="0"/>
              </a:rPr>
              <a:t> </a:t>
            </a:r>
            <a:r>
              <a:rPr lang="he-IL" altLang="en-US" sz="1200" dirty="0">
                <a:latin typeface="Times New Roman" pitchFamily="18" charset="0"/>
              </a:rPr>
              <a:t>נשים את כל השכנים של </a:t>
            </a:r>
            <a:r>
              <a:rPr lang="en-US" altLang="en-US" sz="1200" b="1" dirty="0">
                <a:solidFill>
                  <a:srgbClr val="CC0000"/>
                </a:solidFill>
                <a:latin typeface="Times New Roman" pitchFamily="18" charset="0"/>
              </a:rPr>
              <a:t>#2</a:t>
            </a:r>
            <a:r>
              <a:rPr lang="he-IL" altLang="en-US" sz="1200" dirty="0">
                <a:latin typeface="Times New Roman" pitchFamily="18" charset="0"/>
              </a:rPr>
              <a:t> (שעדיין לא שמנו) בצד </a:t>
            </a:r>
            <a:r>
              <a:rPr lang="en-US" altLang="en-US" sz="1200" b="1" dirty="0">
                <a:solidFill>
                  <a:schemeClr val="accent2"/>
                </a:solidFill>
                <a:latin typeface="Times New Roman" pitchFamily="18" charset="0"/>
              </a:rPr>
              <a:t>#1</a:t>
            </a:r>
            <a:r>
              <a:rPr lang="he-IL" altLang="en-US" sz="1200" dirty="0">
                <a:latin typeface="Times New Roman" pitchFamily="18" charset="0"/>
              </a:rPr>
              <a:t>..</a:t>
            </a:r>
            <a:endParaRPr lang="en-US" altLang="en-US" sz="1200" dirty="0">
              <a:latin typeface="Times New Roman" pitchFamily="18" charset="0"/>
            </a:endParaRPr>
          </a:p>
          <a:p>
            <a:pPr algn="r" rtl="1">
              <a:spcBef>
                <a:spcPct val="50000"/>
              </a:spcBef>
            </a:pPr>
            <a:r>
              <a:rPr lang="en-US" altLang="en-US" sz="1200" dirty="0">
                <a:latin typeface="Times New Roman" pitchFamily="18" charset="0"/>
              </a:rPr>
              <a:t>                                           .                                           .</a:t>
            </a: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en-US" altLang="en-US" sz="1200" dirty="0">
                <a:latin typeface="Times New Roman" pitchFamily="18" charset="0"/>
              </a:rPr>
              <a:t>  </a:t>
            </a:r>
            <a:r>
              <a:rPr lang="he-IL" altLang="en-US" sz="1200" dirty="0">
                <a:latin typeface="Times New Roman" pitchFamily="18" charset="0"/>
              </a:rPr>
              <a:t>נמשיך עד אשר </a:t>
            </a:r>
            <a:r>
              <a:rPr lang="he-IL" altLang="en-US" sz="1200" dirty="0">
                <a:solidFill>
                  <a:srgbClr val="008000"/>
                </a:solidFill>
                <a:latin typeface="Times New Roman" pitchFamily="18" charset="0"/>
              </a:rPr>
              <a:t>כל הקדקודים הושמו</a:t>
            </a:r>
            <a:r>
              <a:rPr lang="he-IL" altLang="en-US" sz="1200" dirty="0">
                <a:latin typeface="Times New Roman" pitchFamily="18" charset="0"/>
              </a:rPr>
              <a:t> באחד הצדדים.</a:t>
            </a: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he-IL" altLang="en-US" sz="1200" dirty="0">
                <a:latin typeface="Times New Roman" pitchFamily="18" charset="0"/>
              </a:rPr>
              <a:t> נבדוק האם </a:t>
            </a:r>
            <a:r>
              <a:rPr lang="he-IL" altLang="en-US" sz="1200" dirty="0">
                <a:solidFill>
                  <a:srgbClr val="9900CC"/>
                </a:solidFill>
                <a:latin typeface="Times New Roman" pitchFamily="18" charset="0"/>
              </a:rPr>
              <a:t>יש צלעות</a:t>
            </a:r>
            <a:r>
              <a:rPr lang="he-IL" altLang="en-US" sz="1200" dirty="0">
                <a:latin typeface="Times New Roman" pitchFamily="18" charset="0"/>
              </a:rPr>
              <a:t> בין קדקודים </a:t>
            </a:r>
            <a:r>
              <a:rPr lang="he-IL" altLang="en-US" sz="1200" dirty="0">
                <a:solidFill>
                  <a:srgbClr val="9900CC"/>
                </a:solidFill>
                <a:latin typeface="Times New Roman" pitchFamily="18" charset="0"/>
              </a:rPr>
              <a:t>באותו צד</a:t>
            </a:r>
            <a:r>
              <a:rPr lang="he-IL" altLang="en-US" sz="1200" dirty="0">
                <a:latin typeface="Times New Roman" pitchFamily="18" charset="0"/>
              </a:rPr>
              <a:t>.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77333" y="5410200"/>
            <a:ext cx="81900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 dirty="0" smtClean="0">
                <a:solidFill>
                  <a:srgbClr val="C222B7"/>
                </a:solidFill>
                <a:latin typeface="Times New Roman" pitchFamily="18" charset="0"/>
              </a:rPr>
              <a:t>מספר הפעולות </a:t>
            </a:r>
            <a:r>
              <a:rPr lang="he-IL" altLang="en-US" sz="2400" dirty="0" smtClean="0">
                <a:latin typeface="Times New Roman" pitchFamily="18" charset="0"/>
              </a:rPr>
              <a:t>שעושה האלגוריתם: סדר גודל של</a:t>
            </a:r>
            <a:r>
              <a:rPr lang="he-IL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he-IL" altLang="en-US" sz="2400" b="1" dirty="0" smtClean="0">
                <a:latin typeface="Times New Roman" pitchFamily="18" charset="0"/>
              </a:rPr>
              <a:t> </a:t>
            </a:r>
            <a:r>
              <a:rPr lang="he-IL" altLang="en-US" sz="2400" dirty="0" smtClean="0">
                <a:latin typeface="Times New Roman" pitchFamily="18" charset="0"/>
              </a:rPr>
              <a:t>(מספר הקדקודים) +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he-IL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he-IL" altLang="en-US" sz="2400" dirty="0" smtClean="0">
                <a:latin typeface="Times New Roman" pitchFamily="18" charset="0"/>
              </a:rPr>
              <a:t>(מספר הצלעות)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08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/>
      <p:bldP spid="80902" grpId="0"/>
      <p:bldP spid="80903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1143000"/>
          </a:xfrm>
        </p:spPr>
        <p:txBody>
          <a:bodyPr/>
          <a:lstStyle/>
          <a:p>
            <a:r>
              <a:rPr lang="he-IL" altLang="en-US" sz="2800" b="1" u="sng" dirty="0">
                <a:solidFill>
                  <a:srgbClr val="CC0099"/>
                </a:solidFill>
              </a:rPr>
              <a:t>בעיה חישובית </a:t>
            </a:r>
            <a:r>
              <a:rPr lang="he-IL" altLang="en-US" sz="2800" b="1" u="sng" dirty="0" smtClean="0">
                <a:solidFill>
                  <a:srgbClr val="CC0099"/>
                </a:solidFill>
              </a:rPr>
              <a:t>שנייה:</a:t>
            </a:r>
            <a:r>
              <a:rPr lang="en-US" altLang="en-US" sz="2800" b="1" u="sng" dirty="0" smtClean="0">
                <a:solidFill>
                  <a:srgbClr val="CC0099"/>
                </a:solidFill>
              </a:rPr>
              <a:t> </a:t>
            </a:r>
            <a:r>
              <a:rPr lang="en-US" altLang="en-US" sz="2800" b="1" u="sng" dirty="0">
                <a:solidFill>
                  <a:srgbClr val="CC0099"/>
                </a:solidFill>
              </a:rPr>
              <a:t/>
            </a:r>
            <a:br>
              <a:rPr lang="en-US" altLang="en-US" sz="2800" b="1" u="sng" dirty="0">
                <a:solidFill>
                  <a:srgbClr val="CC0099"/>
                </a:solidFill>
              </a:rPr>
            </a:br>
            <a:r>
              <a:rPr lang="he-IL" altLang="en-US" sz="2800" b="1" u="sng" dirty="0">
                <a:solidFill>
                  <a:srgbClr val="CC0099"/>
                </a:solidFill>
              </a:rPr>
              <a:t>בעיית השותפים לחדר (זיווג </a:t>
            </a:r>
            <a:r>
              <a:rPr lang="he-IL" altLang="en-US" sz="2800" b="1" u="sng" dirty="0" err="1">
                <a:solidFill>
                  <a:srgbClr val="CC0099"/>
                </a:solidFill>
              </a:rPr>
              <a:t>מירבי</a:t>
            </a:r>
            <a:r>
              <a:rPr lang="he-IL" altLang="en-US" sz="2800" b="1" u="sng" dirty="0">
                <a:solidFill>
                  <a:srgbClr val="CC0099"/>
                </a:solidFill>
              </a:rPr>
              <a:t>)</a:t>
            </a:r>
            <a:endParaRPr lang="en-US" altLang="en-US" sz="2800" b="1" u="sng" dirty="0">
              <a:solidFill>
                <a:srgbClr val="CC0099"/>
              </a:solidFill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3946525" y="955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228600" y="3886200"/>
            <a:ext cx="7620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lang="he-IL" altLang="en-US" b="1" u="sng" dirty="0">
                <a:solidFill>
                  <a:srgbClr val="9900CC"/>
                </a:solidFill>
                <a:latin typeface="Arial Unicode MS" panose="020B0604020202020204" pitchFamily="34" charset="-128"/>
                <a:cs typeface="Arial Unicode MS" panose="020B0604020202020204" pitchFamily="34" charset="-128"/>
              </a:rPr>
              <a:t>מבנה הפתרון:</a:t>
            </a:r>
          </a:p>
          <a:p>
            <a:pPr algn="r" rtl="1">
              <a:spcBef>
                <a:spcPct val="50000"/>
              </a:spcBef>
              <a:buFontTx/>
              <a:buAutoNum type="arabicPeriod"/>
            </a:pPr>
            <a:r>
              <a:rPr lang="he-IL" altLang="en-US" b="1" dirty="0">
                <a:solidFill>
                  <a:srgbClr val="0000FF"/>
                </a:solidFill>
                <a:latin typeface="Arial Unicode MS" panose="020B0604020202020204" pitchFamily="34" charset="-128"/>
                <a:cs typeface="Arial Unicode MS" panose="020B0604020202020204" pitchFamily="34" charset="-128"/>
              </a:rPr>
              <a:t>נייצג</a:t>
            </a:r>
            <a:r>
              <a:rPr lang="he-IL" altLang="en-US" b="1" dirty="0">
                <a:solidFill>
                  <a:schemeClr val="accent2"/>
                </a:solidFill>
                <a:latin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he-IL" altLang="en-US" dirty="0">
                <a:latin typeface="Arial Unicode MS" panose="020B0604020202020204" pitchFamily="34" charset="-128"/>
                <a:cs typeface="Arial Unicode MS" panose="020B0604020202020204" pitchFamily="34" charset="-128"/>
              </a:rPr>
              <a:t>את האנשים והיחסים בינם (</a:t>
            </a:r>
            <a:r>
              <a:rPr lang="he-IL" altLang="en-US" b="1" dirty="0">
                <a:solidFill>
                  <a:srgbClr val="008000"/>
                </a:solidFill>
                <a:latin typeface="Arial Unicode MS" panose="020B0604020202020204" pitchFamily="34" charset="-128"/>
                <a:cs typeface="Arial Unicode MS" panose="020B0604020202020204" pitchFamily="34" charset="-128"/>
              </a:rPr>
              <a:t>הקלט</a:t>
            </a:r>
            <a:r>
              <a:rPr lang="he-IL" altLang="en-US" dirty="0">
                <a:latin typeface="Arial Unicode MS" panose="020B0604020202020204" pitchFamily="34" charset="-128"/>
                <a:cs typeface="Arial Unicode MS" panose="020B0604020202020204" pitchFamily="34" charset="-128"/>
              </a:rPr>
              <a:t>) ע"י </a:t>
            </a:r>
            <a:r>
              <a:rPr lang="he-IL" altLang="en-US" b="1" dirty="0">
                <a:solidFill>
                  <a:srgbClr val="FF0000"/>
                </a:solidFill>
                <a:latin typeface="Arial Unicode MS" panose="020B0604020202020204" pitchFamily="34" charset="-128"/>
                <a:cs typeface="Arial Unicode MS" panose="020B0604020202020204" pitchFamily="34" charset="-128"/>
              </a:rPr>
              <a:t>גרף</a:t>
            </a:r>
            <a:r>
              <a:rPr lang="he-IL" altLang="en-US" dirty="0">
                <a:latin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 algn="r" rtl="1">
              <a:spcBef>
                <a:spcPct val="50000"/>
              </a:spcBef>
              <a:buFontTx/>
              <a:buAutoNum type="arabicPeriod"/>
            </a:pPr>
            <a:r>
              <a:rPr lang="he-IL" altLang="en-US" b="1" dirty="0">
                <a:solidFill>
                  <a:srgbClr val="0000FF"/>
                </a:solidFill>
                <a:latin typeface="Arial Unicode MS" panose="020B0604020202020204" pitchFamily="34" charset="-128"/>
                <a:cs typeface="Arial Unicode MS" panose="020B0604020202020204" pitchFamily="34" charset="-128"/>
              </a:rPr>
              <a:t>נפתור</a:t>
            </a:r>
            <a:r>
              <a:rPr lang="he-IL" altLang="en-US" dirty="0">
                <a:latin typeface="Arial Unicode MS" panose="020B0604020202020204" pitchFamily="34" charset="-128"/>
                <a:cs typeface="Arial Unicode MS" panose="020B0604020202020204" pitchFamily="34" charset="-128"/>
              </a:rPr>
              <a:t> את הבעיה על הגרף. </a:t>
            </a:r>
            <a:endParaRPr lang="en-US" altLang="en-US" dirty="0">
              <a:latin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228600" y="1676400"/>
            <a:ext cx="7848600" cy="1562100"/>
          </a:xfrm>
          <a:prstGeom prst="rect">
            <a:avLst/>
          </a:prstGeom>
          <a:noFill/>
          <a:ln w="9525">
            <a:solidFill>
              <a:srgbClr val="99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 u="sng" dirty="0">
                <a:solidFill>
                  <a:srgbClr val="9900CC"/>
                </a:solidFill>
                <a:latin typeface="Times New Roman" pitchFamily="18" charset="0"/>
              </a:rPr>
              <a:t>נתון:</a:t>
            </a:r>
            <a:r>
              <a:rPr lang="he-IL" altLang="en-US" sz="2400" dirty="0">
                <a:solidFill>
                  <a:srgbClr val="9900CC"/>
                </a:solidFill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קבוצה של אנשים, חלק מהאנשים </a:t>
            </a:r>
            <a:r>
              <a:rPr lang="he-IL" altLang="en-US" sz="2400" b="1" dirty="0">
                <a:solidFill>
                  <a:srgbClr val="FF3300"/>
                </a:solidFill>
                <a:latin typeface="Times New Roman" pitchFamily="18" charset="0"/>
              </a:rPr>
              <a:t>מיודדים זה עם זה</a:t>
            </a:r>
            <a:r>
              <a:rPr lang="en-US" altLang="en-US" sz="2400" b="1" dirty="0">
                <a:solidFill>
                  <a:srgbClr val="CC0000"/>
                </a:solidFill>
                <a:latin typeface="Times New Roman" pitchFamily="18" charset="0"/>
              </a:rPr>
              <a:t>.</a:t>
            </a:r>
            <a:r>
              <a:rPr lang="en-US" altLang="en-US" sz="2400" b="1" dirty="0">
                <a:solidFill>
                  <a:srgbClr val="008000"/>
                </a:solidFill>
                <a:latin typeface="Times New Roman" pitchFamily="18" charset="0"/>
              </a:rPr>
              <a:t/>
            </a:r>
            <a:br>
              <a:rPr lang="en-US" altLang="en-US" sz="2400" b="1" dirty="0">
                <a:solidFill>
                  <a:srgbClr val="008000"/>
                </a:solidFill>
                <a:latin typeface="Times New Roman" pitchFamily="18" charset="0"/>
              </a:rPr>
            </a:br>
            <a:r>
              <a:rPr lang="en-US" altLang="en-US" sz="2400" dirty="0">
                <a:solidFill>
                  <a:srgbClr val="008000"/>
                </a:solidFill>
                <a:latin typeface="Times New Roman" pitchFamily="18" charset="0"/>
              </a:rPr>
              <a:t/>
            </a:r>
            <a:br>
              <a:rPr lang="en-US" altLang="en-US" sz="2400" dirty="0">
                <a:solidFill>
                  <a:srgbClr val="008000"/>
                </a:solidFill>
                <a:latin typeface="Times New Roman" pitchFamily="18" charset="0"/>
              </a:rPr>
            </a:br>
            <a:r>
              <a:rPr lang="he-IL" altLang="en-US" sz="2400" b="1" u="sng" dirty="0">
                <a:solidFill>
                  <a:srgbClr val="9900CC"/>
                </a:solidFill>
                <a:latin typeface="Times New Roman" pitchFamily="18" charset="0"/>
              </a:rPr>
              <a:t>הבעיה:</a:t>
            </a:r>
            <a:r>
              <a:rPr lang="he-IL" altLang="en-US" sz="2400" dirty="0">
                <a:latin typeface="Times New Roman" pitchFamily="18" charset="0"/>
              </a:rPr>
              <a:t>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לחלק האנשים לחדרים</a:t>
            </a:r>
            <a:r>
              <a:rPr lang="he-IL" altLang="en-US" sz="2400" dirty="0">
                <a:latin typeface="Times New Roman" pitchFamily="18" charset="0"/>
              </a:rPr>
              <a:t>, שניים בכל חדר, כך </a:t>
            </a:r>
            <a:r>
              <a:rPr lang="he-IL" altLang="en-US" sz="2400" b="1" dirty="0">
                <a:solidFill>
                  <a:srgbClr val="FF3300"/>
                </a:solidFill>
                <a:latin typeface="Times New Roman" pitchFamily="18" charset="0"/>
              </a:rPr>
              <a:t>שכמה שיותר אנשים נמצאים בחדר עם </a:t>
            </a:r>
            <a:r>
              <a:rPr lang="he-IL" altLang="en-US" sz="2400" b="1" dirty="0" smtClean="0">
                <a:solidFill>
                  <a:srgbClr val="FF3300"/>
                </a:solidFill>
                <a:latin typeface="Times New Roman" pitchFamily="18" charset="0"/>
              </a:rPr>
              <a:t>ידיד/ה</a:t>
            </a:r>
            <a:r>
              <a:rPr lang="he-IL" altLang="en-US" sz="2400" b="1" dirty="0" smtClean="0">
                <a:latin typeface="Times New Roman" pitchFamily="18" charset="0"/>
              </a:rPr>
              <a:t>.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37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/>
      <p:bldP spid="829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1143000"/>
          </a:xfrm>
        </p:spPr>
        <p:txBody>
          <a:bodyPr/>
          <a:lstStyle/>
          <a:p>
            <a:r>
              <a:rPr lang="he-IL" altLang="en-US" sz="2800" b="1" u="sng">
                <a:solidFill>
                  <a:srgbClr val="CC0099"/>
                </a:solidFill>
              </a:rPr>
              <a:t>בעיית הזיווג המירבי</a:t>
            </a:r>
            <a:endParaRPr lang="en-US" altLang="en-US" sz="2800" b="1" u="sng">
              <a:solidFill>
                <a:srgbClr val="CC0099"/>
              </a:solidFill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3946525" y="955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457200" y="14478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dirty="0">
                <a:latin typeface="Times New Roman" pitchFamily="18" charset="0"/>
              </a:rPr>
              <a:t>נייצג כל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אדם</a:t>
            </a:r>
            <a:r>
              <a:rPr lang="he-IL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ע"י 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קדקוד</a:t>
            </a:r>
            <a:r>
              <a:rPr lang="he-IL" altLang="en-US" sz="2400" dirty="0">
                <a:solidFill>
                  <a:schemeClr val="accent2"/>
                </a:solidFill>
                <a:latin typeface="Times New Roman" pitchFamily="18" charset="0"/>
              </a:rPr>
              <a:t>.</a:t>
            </a:r>
            <a:endParaRPr lang="en-US" altLang="en-US" sz="24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685800" y="2133600"/>
            <a:ext cx="457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dirty="0">
                <a:latin typeface="Times New Roman" pitchFamily="18" charset="0"/>
              </a:rPr>
              <a:t>אם שני אנשים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מיודדים</a:t>
            </a:r>
            <a:r>
              <a:rPr lang="he-IL" altLang="en-US" sz="24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אז נשים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צלע</a:t>
            </a:r>
            <a:r>
              <a:rPr lang="he-IL" altLang="en-US" sz="24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בינם</a:t>
            </a:r>
            <a:r>
              <a:rPr lang="en-US" altLang="en-US" sz="2400" dirty="0">
                <a:latin typeface="Times New Roman" pitchFamily="18" charset="0"/>
              </a:rPr>
              <a:t>.</a:t>
            </a:r>
          </a:p>
        </p:txBody>
      </p:sp>
      <p:sp>
        <p:nvSpPr>
          <p:cNvPr id="84999" name="Oval 7"/>
          <p:cNvSpPr>
            <a:spLocks noChangeArrowheads="1"/>
          </p:cNvSpPr>
          <p:nvPr/>
        </p:nvSpPr>
        <p:spPr bwMode="auto">
          <a:xfrm>
            <a:off x="6705600" y="1676400"/>
            <a:ext cx="101600" cy="10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0" name="Oval 8"/>
          <p:cNvSpPr>
            <a:spLocks noChangeArrowheads="1"/>
          </p:cNvSpPr>
          <p:nvPr/>
        </p:nvSpPr>
        <p:spPr bwMode="auto">
          <a:xfrm>
            <a:off x="7543800" y="2209800"/>
            <a:ext cx="101600" cy="10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Oval 9"/>
          <p:cNvSpPr>
            <a:spLocks noChangeArrowheads="1"/>
          </p:cNvSpPr>
          <p:nvPr/>
        </p:nvSpPr>
        <p:spPr bwMode="auto">
          <a:xfrm>
            <a:off x="5867400" y="1981200"/>
            <a:ext cx="101600" cy="10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Oval 10"/>
          <p:cNvSpPr>
            <a:spLocks noChangeArrowheads="1"/>
          </p:cNvSpPr>
          <p:nvPr/>
        </p:nvSpPr>
        <p:spPr bwMode="auto">
          <a:xfrm>
            <a:off x="6705600" y="2971800"/>
            <a:ext cx="101600" cy="10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3" name="Oval 11"/>
          <p:cNvSpPr>
            <a:spLocks noChangeArrowheads="1"/>
          </p:cNvSpPr>
          <p:nvPr/>
        </p:nvSpPr>
        <p:spPr bwMode="auto">
          <a:xfrm>
            <a:off x="5715000" y="2438400"/>
            <a:ext cx="101600" cy="10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4" name="Oval 12"/>
          <p:cNvSpPr>
            <a:spLocks noChangeArrowheads="1"/>
          </p:cNvSpPr>
          <p:nvPr/>
        </p:nvSpPr>
        <p:spPr bwMode="auto">
          <a:xfrm>
            <a:off x="6096000" y="2895600"/>
            <a:ext cx="101600" cy="10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533400" y="4724400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dirty="0">
                <a:latin typeface="Times New Roman" pitchFamily="18" charset="0"/>
              </a:rPr>
              <a:t>יש </a:t>
            </a:r>
            <a:r>
              <a:rPr lang="he-IL" altLang="en-US" sz="2400" b="1" dirty="0">
                <a:solidFill>
                  <a:srgbClr val="008000"/>
                </a:solidFill>
                <a:latin typeface="Times New Roman" pitchFamily="18" charset="0"/>
              </a:rPr>
              <a:t>אלגוריתם </a:t>
            </a: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למציאת זיווג </a:t>
            </a:r>
            <a:r>
              <a:rPr lang="he-IL" altLang="en-US" sz="2400" b="1" dirty="0" err="1">
                <a:solidFill>
                  <a:srgbClr val="9900CC"/>
                </a:solidFill>
                <a:latin typeface="Times New Roman" pitchFamily="18" charset="0"/>
              </a:rPr>
              <a:t>מירבי</a:t>
            </a:r>
            <a:r>
              <a:rPr lang="he-IL" altLang="en-US" sz="2400" b="1" dirty="0"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בגרף </a:t>
            </a:r>
            <a:r>
              <a:rPr lang="he-IL" altLang="en-US" sz="2400" dirty="0" smtClean="0">
                <a:latin typeface="Times New Roman" pitchFamily="18" charset="0"/>
              </a:rPr>
              <a:t>שמבצע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he-IL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altLang="en-US" sz="2400" b="1" baseline="30000" dirty="0" smtClean="0">
                <a:solidFill>
                  <a:srgbClr val="0000FF"/>
                </a:solidFill>
                <a:latin typeface="Times New Roman" pitchFamily="18" charset="0"/>
              </a:rPr>
              <a:t>1/2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he-IL" altLang="en-US" sz="2400" dirty="0" smtClean="0">
                <a:latin typeface="Times New Roman" pitchFamily="18" charset="0"/>
              </a:rPr>
              <a:t> פעולות כאשר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he-IL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הוא מספר הקדקודים </a:t>
            </a:r>
            <a:r>
              <a:rPr lang="he-IL" altLang="en-US" sz="2400" dirty="0" smtClean="0">
                <a:latin typeface="Times New Roman" pitchFamily="18" charset="0"/>
              </a:rPr>
              <a:t>בגרף ו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he-IL" altLang="en-US" sz="2400" dirty="0" smtClean="0">
                <a:latin typeface="Times New Roman" pitchFamily="18" charset="0"/>
              </a:rPr>
              <a:t> מספר הצלעות.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85006" name="Oval 14"/>
          <p:cNvSpPr>
            <a:spLocks noChangeArrowheads="1"/>
          </p:cNvSpPr>
          <p:nvPr/>
        </p:nvSpPr>
        <p:spPr bwMode="auto">
          <a:xfrm>
            <a:off x="7315200" y="1752600"/>
            <a:ext cx="101600" cy="10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7" name="Oval 15"/>
          <p:cNvSpPr>
            <a:spLocks noChangeArrowheads="1"/>
          </p:cNvSpPr>
          <p:nvPr/>
        </p:nvSpPr>
        <p:spPr bwMode="auto">
          <a:xfrm>
            <a:off x="7315200" y="2819400"/>
            <a:ext cx="101600" cy="101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>
            <a:off x="5943600" y="2057400"/>
            <a:ext cx="1371600" cy="7620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 flipH="1">
            <a:off x="6172200" y="1752600"/>
            <a:ext cx="533400" cy="11430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 flipV="1">
            <a:off x="5791200" y="2286000"/>
            <a:ext cx="1752600" cy="2159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7353300" y="1828800"/>
            <a:ext cx="0" cy="10033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 flipH="1" flipV="1">
            <a:off x="6146800" y="2946400"/>
            <a:ext cx="558800" cy="1016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 flipH="1">
            <a:off x="6781800" y="2286000"/>
            <a:ext cx="762000" cy="7239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4" name="Line 22"/>
          <p:cNvSpPr>
            <a:spLocks noChangeShapeType="1"/>
          </p:cNvSpPr>
          <p:nvPr/>
        </p:nvSpPr>
        <p:spPr bwMode="auto">
          <a:xfrm flipV="1">
            <a:off x="5943600" y="1828800"/>
            <a:ext cx="1371600" cy="2286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5" name="Line 23"/>
          <p:cNvSpPr>
            <a:spLocks noChangeShapeType="1"/>
          </p:cNvSpPr>
          <p:nvPr/>
        </p:nvSpPr>
        <p:spPr bwMode="auto">
          <a:xfrm flipH="1">
            <a:off x="6743700" y="1752600"/>
            <a:ext cx="38100" cy="12319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533400" y="3276600"/>
            <a:ext cx="71750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זיווג </a:t>
            </a:r>
            <a:r>
              <a:rPr lang="he-IL" altLang="en-US" sz="2400" b="1" dirty="0" err="1">
                <a:solidFill>
                  <a:srgbClr val="9900CC"/>
                </a:solidFill>
                <a:latin typeface="Times New Roman" pitchFamily="18" charset="0"/>
              </a:rPr>
              <a:t>מירבי</a:t>
            </a:r>
            <a:r>
              <a:rPr lang="he-IL" altLang="en-US" sz="2400" b="1" dirty="0">
                <a:solidFill>
                  <a:srgbClr val="9900CC"/>
                </a:solidFill>
                <a:latin typeface="Times New Roman" pitchFamily="18" charset="0"/>
              </a:rPr>
              <a:t> בגרף</a:t>
            </a:r>
            <a:r>
              <a:rPr lang="he-IL" altLang="en-US" sz="2400" dirty="0">
                <a:latin typeface="Times New Roman" pitchFamily="18" charset="0"/>
              </a:rPr>
              <a:t> הוא חלוקה של קדקודי הגרף לזוגות כך </a:t>
            </a:r>
            <a:r>
              <a:rPr lang="he-IL" altLang="en-US" sz="2400" b="1" dirty="0">
                <a:solidFill>
                  <a:srgbClr val="FF0000"/>
                </a:solidFill>
                <a:latin typeface="Times New Roman" pitchFamily="18" charset="0"/>
              </a:rPr>
              <a:t>שכמה שיותר זוגות יש בינם צלע</a:t>
            </a:r>
            <a:r>
              <a:rPr lang="he-IL" altLang="en-US" sz="2400" b="1" dirty="0">
                <a:latin typeface="Times New Roman" pitchFamily="18" charset="0"/>
              </a:rPr>
              <a:t> </a:t>
            </a:r>
            <a:r>
              <a:rPr lang="he-IL" altLang="en-US" sz="2400" dirty="0">
                <a:latin typeface="Times New Roman" pitchFamily="18" charset="0"/>
              </a:rPr>
              <a:t>(הם "מזווגים היטב").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5017" name="Oval 25"/>
          <p:cNvSpPr>
            <a:spLocks noChangeArrowheads="1"/>
          </p:cNvSpPr>
          <p:nvPr/>
        </p:nvSpPr>
        <p:spPr bwMode="auto">
          <a:xfrm rot="-3791468">
            <a:off x="5524500" y="2247900"/>
            <a:ext cx="1828800" cy="228600"/>
          </a:xfrm>
          <a:prstGeom prst="ellipse">
            <a:avLst/>
          </a:prstGeom>
          <a:noFill/>
          <a:ln w="9525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18" name="Oval 26"/>
          <p:cNvSpPr>
            <a:spLocks noChangeArrowheads="1"/>
          </p:cNvSpPr>
          <p:nvPr/>
        </p:nvSpPr>
        <p:spPr bwMode="auto">
          <a:xfrm rot="-22065480">
            <a:off x="5802313" y="1819275"/>
            <a:ext cx="1900237" cy="215900"/>
          </a:xfrm>
          <a:prstGeom prst="ellipse">
            <a:avLst/>
          </a:prstGeom>
          <a:noFill/>
          <a:ln w="9525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19" name="Oval 27"/>
          <p:cNvSpPr>
            <a:spLocks noChangeArrowheads="1"/>
          </p:cNvSpPr>
          <p:nvPr/>
        </p:nvSpPr>
        <p:spPr bwMode="auto">
          <a:xfrm rot="-24024159">
            <a:off x="6335713" y="2557463"/>
            <a:ext cx="1601787" cy="228600"/>
          </a:xfrm>
          <a:prstGeom prst="ellipse">
            <a:avLst/>
          </a:prstGeom>
          <a:noFill/>
          <a:ln w="9525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20" name="Oval 28"/>
          <p:cNvSpPr>
            <a:spLocks noChangeArrowheads="1"/>
          </p:cNvSpPr>
          <p:nvPr/>
        </p:nvSpPr>
        <p:spPr bwMode="auto">
          <a:xfrm rot="-20841405">
            <a:off x="5638800" y="2590800"/>
            <a:ext cx="1982788" cy="222250"/>
          </a:xfrm>
          <a:prstGeom prst="ellipse">
            <a:avLst/>
          </a:prstGeom>
          <a:noFill/>
          <a:ln w="9525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7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7" presetClass="emph" presetSubtype="2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88" presetID="7" presetClass="emph" presetSubtype="2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/>
      <p:bldP spid="84998" grpId="0"/>
      <p:bldP spid="84999" grpId="0" animBg="1"/>
      <p:bldP spid="85000" grpId="0" animBg="1"/>
      <p:bldP spid="85001" grpId="0" animBg="1"/>
      <p:bldP spid="85002" grpId="0" animBg="1"/>
      <p:bldP spid="85003" grpId="0" animBg="1"/>
      <p:bldP spid="85004" grpId="0" animBg="1"/>
      <p:bldP spid="85005" grpId="0"/>
      <p:bldP spid="85006" grpId="0" animBg="1"/>
      <p:bldP spid="85007" grpId="0" animBg="1"/>
      <p:bldP spid="85008" grpId="0" animBg="1"/>
      <p:bldP spid="85009" grpId="0" animBg="1"/>
      <p:bldP spid="85010" grpId="0" animBg="1"/>
      <p:bldP spid="85011" grpId="0" animBg="1"/>
      <p:bldP spid="85012" grpId="0" animBg="1"/>
      <p:bldP spid="85013" grpId="0" animBg="1"/>
      <p:bldP spid="85014" grpId="0" animBg="1"/>
      <p:bldP spid="85015" grpId="0" animBg="1"/>
      <p:bldP spid="85016" grpId="0"/>
      <p:bldP spid="85017" grpId="0" animBg="1"/>
      <p:bldP spid="85018" grpId="0" animBg="1"/>
      <p:bldP spid="85019" grpId="0" animBg="1"/>
      <p:bldP spid="850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1143000"/>
          </a:xfrm>
        </p:spPr>
        <p:txBody>
          <a:bodyPr/>
          <a:lstStyle/>
          <a:p>
            <a:r>
              <a:rPr lang="he-IL" altLang="en-US" sz="2800" b="1" u="sng">
                <a:solidFill>
                  <a:srgbClr val="CC0099"/>
                </a:solidFill>
              </a:rPr>
              <a:t>מה היה לנו עד כה?</a:t>
            </a:r>
            <a:endParaRPr lang="en-US" altLang="en-US" sz="2800" b="1" u="sng">
              <a:solidFill>
                <a:srgbClr val="CC0099"/>
              </a:solidFill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3946525" y="955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57200" y="3952079"/>
            <a:ext cx="815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e-IL" altLang="en-US" sz="2400" dirty="0" smtClean="0">
                <a:latin typeface="Times New Roman" pitchFamily="18" charset="0"/>
              </a:rPr>
              <a:t>שני האלגוריתמים </a:t>
            </a:r>
            <a:r>
              <a:rPr lang="he-IL" altLang="en-US" sz="2400" b="1" dirty="0" smtClean="0">
                <a:solidFill>
                  <a:srgbClr val="008000"/>
                </a:solidFill>
                <a:latin typeface="Times New Roman" pitchFamily="18" charset="0"/>
              </a:rPr>
              <a:t>נחשבים יעילים </a:t>
            </a:r>
            <a:r>
              <a:rPr lang="he-IL" altLang="en-US" sz="2400" dirty="0" smtClean="0">
                <a:latin typeface="Times New Roman" pitchFamily="18" charset="0"/>
              </a:rPr>
              <a:t>(הגם שהראשון יעיל יותר).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228600" y="1447800"/>
            <a:ext cx="86868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99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AutoNum type="arabicPeriod"/>
            </a:pPr>
            <a:r>
              <a:rPr lang="he-IL" altLang="en-US" b="1" dirty="0">
                <a:solidFill>
                  <a:srgbClr val="9900CC"/>
                </a:solidFill>
              </a:rPr>
              <a:t>בעיה מס' 1: </a:t>
            </a:r>
            <a:r>
              <a:rPr lang="he-IL" altLang="en-US" b="1" dirty="0" smtClean="0">
                <a:solidFill>
                  <a:srgbClr val="008000"/>
                </a:solidFill>
              </a:rPr>
              <a:t>בעיית </a:t>
            </a:r>
            <a:r>
              <a:rPr lang="he-IL" altLang="en-US" b="1" dirty="0">
                <a:solidFill>
                  <a:srgbClr val="008000"/>
                </a:solidFill>
              </a:rPr>
              <a:t>קבוצות העבודה (דו-צדדיות של גרף).</a:t>
            </a:r>
            <a:r>
              <a:rPr lang="en-US" altLang="en-US" b="1" dirty="0">
                <a:solidFill>
                  <a:srgbClr val="008000"/>
                </a:solidFill>
              </a:rPr>
              <a:t/>
            </a:r>
            <a:br>
              <a:rPr lang="en-US" altLang="en-US" b="1" dirty="0">
                <a:solidFill>
                  <a:srgbClr val="008000"/>
                </a:solidFill>
              </a:rPr>
            </a:br>
            <a:r>
              <a:rPr lang="en-US" altLang="en-US" b="1" dirty="0">
                <a:solidFill>
                  <a:srgbClr val="008000"/>
                </a:solidFill>
              </a:rPr>
              <a:t> </a:t>
            </a:r>
            <a:r>
              <a:rPr lang="he-IL" altLang="en-US" b="1" dirty="0">
                <a:solidFill>
                  <a:srgbClr val="9900CC"/>
                </a:solidFill>
              </a:rPr>
              <a:t>אלגוריתם: </a:t>
            </a:r>
            <a:r>
              <a:rPr lang="he-IL" altLang="en-US" b="1" dirty="0"/>
              <a:t>חלוקה </a:t>
            </a:r>
            <a:r>
              <a:rPr lang="he-IL" altLang="en-US" b="1" dirty="0" smtClean="0"/>
              <a:t>"טבעית"</a:t>
            </a:r>
            <a:r>
              <a:rPr lang="he-IL" altLang="en-US" dirty="0" smtClean="0"/>
              <a:t>.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he-IL" altLang="en-US" b="1" dirty="0" smtClean="0">
                <a:solidFill>
                  <a:srgbClr val="9900CC"/>
                </a:solidFill>
              </a:rPr>
              <a:t>מספר פעולות: </a:t>
            </a:r>
            <a:r>
              <a:rPr lang="he-IL" altLang="en-US" b="1" dirty="0" smtClean="0">
                <a:solidFill>
                  <a:srgbClr val="FF0000"/>
                </a:solidFill>
              </a:rPr>
              <a:t>(סדר גודל של) </a:t>
            </a:r>
            <a:r>
              <a:rPr lang="en-US" altLang="en-US" b="1" dirty="0" err="1" smtClean="0">
                <a:solidFill>
                  <a:srgbClr val="0000FF"/>
                </a:solidFill>
              </a:rPr>
              <a:t>n+m</a:t>
            </a:r>
            <a:r>
              <a:rPr lang="he-IL" altLang="en-US" b="1" dirty="0" smtClean="0">
                <a:solidFill>
                  <a:srgbClr val="FF0000"/>
                </a:solidFill>
              </a:rPr>
              <a:t> </a:t>
            </a:r>
            <a:r>
              <a:rPr lang="he-IL" altLang="en-US" dirty="0" smtClean="0">
                <a:latin typeface="Arial Unicode MS" panose="020B0604020202020204" pitchFamily="34" charset="-128"/>
                <a:cs typeface="Arial Unicode MS" panose="020B0604020202020204" pitchFamily="34" charset="-128"/>
              </a:rPr>
              <a:t>(מספר הקדקודים + הצלעות).</a:t>
            </a:r>
            <a:endParaRPr lang="en-US" altLang="en-US" dirty="0">
              <a:latin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 rtl="1">
              <a:spcBef>
                <a:spcPct val="50000"/>
              </a:spcBef>
              <a:buFontTx/>
              <a:buAutoNum type="arabicPeriod"/>
            </a:pPr>
            <a:r>
              <a:rPr lang="he-IL" altLang="en-US" b="1" dirty="0">
                <a:solidFill>
                  <a:srgbClr val="9900CC"/>
                </a:solidFill>
              </a:rPr>
              <a:t>בעיה </a:t>
            </a:r>
            <a:r>
              <a:rPr lang="he-IL" altLang="en-US" b="1" dirty="0" smtClean="0">
                <a:solidFill>
                  <a:srgbClr val="9900CC"/>
                </a:solidFill>
              </a:rPr>
              <a:t>מס' 2: </a:t>
            </a:r>
            <a:r>
              <a:rPr lang="he-IL" altLang="en-US" b="1" dirty="0">
                <a:solidFill>
                  <a:srgbClr val="008000"/>
                </a:solidFill>
              </a:rPr>
              <a:t>בעיית הזיווג </a:t>
            </a:r>
            <a:r>
              <a:rPr lang="he-IL" altLang="en-US" b="1" dirty="0" err="1">
                <a:solidFill>
                  <a:srgbClr val="008000"/>
                </a:solidFill>
              </a:rPr>
              <a:t>המירבי</a:t>
            </a:r>
            <a:r>
              <a:rPr lang="he-IL" altLang="en-US" b="1" dirty="0">
                <a:solidFill>
                  <a:srgbClr val="008000"/>
                </a:solidFill>
              </a:rPr>
              <a:t>.</a:t>
            </a:r>
            <a:r>
              <a:rPr lang="en-US" altLang="en-US" b="1" dirty="0">
                <a:solidFill>
                  <a:srgbClr val="008000"/>
                </a:solidFill>
              </a:rPr>
              <a:t/>
            </a:r>
            <a:br>
              <a:rPr lang="en-US" altLang="en-US" b="1" dirty="0">
                <a:solidFill>
                  <a:srgbClr val="008000"/>
                </a:solidFill>
              </a:rPr>
            </a:br>
            <a:r>
              <a:rPr lang="he-IL" altLang="en-US" b="1" dirty="0">
                <a:solidFill>
                  <a:srgbClr val="9900CC"/>
                </a:solidFill>
              </a:rPr>
              <a:t>אלגוריתם: </a:t>
            </a:r>
            <a:r>
              <a:rPr lang="he-IL" altLang="en-US" b="1" dirty="0"/>
              <a:t>לא תואר.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he-IL" altLang="en-US" b="1" dirty="0">
                <a:solidFill>
                  <a:srgbClr val="9900CC"/>
                </a:solidFill>
              </a:rPr>
              <a:t>מספר פעולות: </a:t>
            </a:r>
            <a:r>
              <a:rPr lang="he-IL" altLang="en-US" b="1" dirty="0">
                <a:solidFill>
                  <a:srgbClr val="FF0000"/>
                </a:solidFill>
              </a:rPr>
              <a:t>(סדר גודל של</a:t>
            </a:r>
            <a:r>
              <a:rPr lang="he-IL" altLang="en-US" b="1" dirty="0" smtClean="0">
                <a:solidFill>
                  <a:srgbClr val="FF0000"/>
                </a:solidFill>
              </a:rPr>
              <a:t>) </a:t>
            </a:r>
            <a:r>
              <a:rPr lang="en-US" altLang="en-US" b="1" dirty="0" smtClean="0">
                <a:solidFill>
                  <a:srgbClr val="0000FF"/>
                </a:solidFill>
              </a:rPr>
              <a:t>n</a:t>
            </a:r>
            <a:r>
              <a:rPr lang="en-US" altLang="en-US" b="1" baseline="30000" dirty="0" smtClean="0">
                <a:solidFill>
                  <a:srgbClr val="0000FF"/>
                </a:solidFill>
              </a:rPr>
              <a:t>1/2</a:t>
            </a:r>
            <a:r>
              <a:rPr lang="en-US" altLang="en-US" b="1" dirty="0" smtClean="0">
                <a:solidFill>
                  <a:srgbClr val="0000FF"/>
                </a:solidFill>
              </a:rPr>
              <a:t>m</a:t>
            </a:r>
            <a:r>
              <a:rPr lang="he-IL" altLang="en-US" b="1" dirty="0" smtClean="0">
                <a:solidFill>
                  <a:srgbClr val="0000FF"/>
                </a:solidFill>
              </a:rPr>
              <a:t> 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57200" y="4495800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2400" dirty="0" smtClean="0">
                <a:latin typeface="Times New Roman" pitchFamily="18" charset="0"/>
              </a:rPr>
              <a:t>מתי האלגוריתם </a:t>
            </a:r>
            <a:r>
              <a:rPr lang="he-IL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לא יעיל</a:t>
            </a:r>
            <a:r>
              <a:rPr lang="he-IL" altLang="en-US" sz="2400" dirty="0" smtClean="0">
                <a:latin typeface="Times New Roman" pitchFamily="18" charset="0"/>
              </a:rPr>
              <a:t>? אם מבצע מספר פעולות </a:t>
            </a:r>
            <a:r>
              <a:rPr lang="he-IL" alt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אקספוננציאלי</a:t>
            </a:r>
            <a:r>
              <a:rPr lang="he-IL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</a:rPr>
              <a:t>)</a:t>
            </a:r>
            <a:r>
              <a:rPr lang="he-IL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en-US" sz="2400" b="1" baseline="30000" dirty="0" smtClean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he-IL" altLang="en-US" sz="2400" dirty="0">
                <a:latin typeface="Times New Roman" pitchFamily="18" charset="0"/>
              </a:rPr>
              <a:t> </a:t>
            </a:r>
            <a:r>
              <a:rPr lang="he-IL" altLang="en-US" sz="2400" dirty="0" smtClean="0">
                <a:latin typeface="Times New Roman" pitchFamily="18" charset="0"/>
              </a:rPr>
              <a:t>או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en-US" sz="2400" b="1" baseline="30000" dirty="0" smtClean="0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he-IL" altLang="en-US" sz="2400" dirty="0" smtClean="0">
                <a:latin typeface="Times New Roman" pitchFamily="18" charset="0"/>
              </a:rPr>
              <a:t>).</a:t>
            </a:r>
            <a:endParaRPr lang="en-US" altLang="en-US" sz="2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48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26589</TotalTime>
  <Words>817</Words>
  <Application>Microsoft Office PowerPoint</Application>
  <PresentationFormat>On-screen Show (4:3)</PresentationFormat>
  <Paragraphs>133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  <vt:variant>
        <vt:lpstr>Custom Shows</vt:lpstr>
      </vt:variant>
      <vt:variant>
        <vt:i4>1</vt:i4>
      </vt:variant>
    </vt:vector>
  </HeadingPairs>
  <TitlesOfParts>
    <vt:vector size="17" baseType="lpstr">
      <vt:lpstr>1_Default Design</vt:lpstr>
      <vt:lpstr>על איכות מול יעילות והיתרונות בבחירות אקראיות</vt:lpstr>
      <vt:lpstr>מה מעניין אותי</vt:lpstr>
      <vt:lpstr>בעיה חישובית ראשונה:  בעיית שתי קבוצות העבודה (האם גרף דו-צדדי)</vt:lpstr>
      <vt:lpstr>בעיית שתי קבוצות העבודה - המשך</vt:lpstr>
      <vt:lpstr>בעיית שתי קבוצות העבודה (דו-צדדיות) - המשך</vt:lpstr>
      <vt:lpstr>בעיית שתי קבוצות העבודה (דו-צדדיות) - המשך</vt:lpstr>
      <vt:lpstr>בעיה חישובית שנייה:  בעיית השותפים לחדר (זיווג מירבי)</vt:lpstr>
      <vt:lpstr>בעיית הזיווג המירבי</vt:lpstr>
      <vt:lpstr>מה היה לנו עד כה?</vt:lpstr>
      <vt:lpstr>יעילות של אלגוריתמים - המשך</vt:lpstr>
      <vt:lpstr>התמודדות עם בעיות קשות (כלומר, עבורן כנראה שאין אלגוריתם יעיל)</vt:lpstr>
      <vt:lpstr>יעילות של אלגוריתמים ואקראיות</vt:lpstr>
      <vt:lpstr>אקראיות וקירוב בשירות היעילות - המשך</vt:lpstr>
      <vt:lpstr>אקראיות וקירוב בשירות היעילות - המשך</vt:lpstr>
      <vt:lpstr>מה מעניין אותי: פגישה מחודשת</vt:lpstr>
      <vt:lpstr>Custom Show 1</vt:lpstr>
    </vt:vector>
  </TitlesOfParts>
  <Company>데이타통신망연구실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Queueing Theory  (Delay Models)</dc:title>
  <dc:creator>이동환</dc:creator>
  <cp:lastModifiedBy>Dana Ron</cp:lastModifiedBy>
  <cp:revision>2242</cp:revision>
  <cp:lastPrinted>1997-09-27T10:40:32Z</cp:lastPrinted>
  <dcterms:created xsi:type="dcterms:W3CDTF">1997-09-23T04:48:46Z</dcterms:created>
  <dcterms:modified xsi:type="dcterms:W3CDTF">2018-12-09T17:47:17Z</dcterms:modified>
</cp:coreProperties>
</file>