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23"/>
  </p:notesMasterIdLst>
  <p:handoutMasterIdLst>
    <p:handoutMasterId r:id="rId24"/>
  </p:handoutMasterIdLst>
  <p:sldIdLst>
    <p:sldId id="703" r:id="rId2"/>
    <p:sldId id="884" r:id="rId3"/>
    <p:sldId id="885" r:id="rId4"/>
    <p:sldId id="886" r:id="rId5"/>
    <p:sldId id="887" r:id="rId6"/>
    <p:sldId id="888" r:id="rId7"/>
    <p:sldId id="868" r:id="rId8"/>
    <p:sldId id="889" r:id="rId9"/>
    <p:sldId id="892" r:id="rId10"/>
    <p:sldId id="891" r:id="rId11"/>
    <p:sldId id="894" r:id="rId12"/>
    <p:sldId id="895" r:id="rId13"/>
    <p:sldId id="896" r:id="rId14"/>
    <p:sldId id="897" r:id="rId15"/>
    <p:sldId id="898" r:id="rId16"/>
    <p:sldId id="900" r:id="rId17"/>
    <p:sldId id="698" r:id="rId18"/>
    <p:sldId id="901" r:id="rId19"/>
    <p:sldId id="893" r:id="rId20"/>
    <p:sldId id="873" r:id="rId21"/>
    <p:sldId id="874" r:id="rId22"/>
  </p:sldIdLst>
  <p:sldSz cx="9144000" cy="6858000" type="screen4x3"/>
  <p:notesSz cx="6864350" cy="9996488"/>
  <p:custShowLst>
    <p:custShow name="Custom Show 1" id="0">
      <p:sldLst>
        <p:sld r:id="rId2"/>
        <p:sld r:id="rId18"/>
      </p:sldLst>
    </p:custShow>
  </p:custShowLst>
  <p:defaultTextStyle>
    <a:defPPr>
      <a:defRPr lang="ko-K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9">
          <p15:clr>
            <a:srgbClr val="A4A3A4"/>
          </p15:clr>
        </p15:guide>
        <p15:guide id="2" pos="216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a Ron" initials="D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8000"/>
    <a:srgbClr val="FF0000"/>
    <a:srgbClr val="C222B7"/>
    <a:srgbClr val="3399FF"/>
    <a:srgbClr val="03787B"/>
    <a:srgbClr val="21535D"/>
    <a:srgbClr val="6B2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1042" autoAdjust="0"/>
    <p:restoredTop sz="94575" autoAdjust="0"/>
  </p:normalViewPr>
  <p:slideViewPr>
    <p:cSldViewPr>
      <p:cViewPr varScale="1">
        <p:scale>
          <a:sx n="83" d="100"/>
          <a:sy n="83" d="100"/>
        </p:scale>
        <p:origin x="1987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72" d="100"/>
          <a:sy n="172" d="100"/>
        </p:scale>
        <p:origin x="-174" y="1512"/>
      </p:cViewPr>
      <p:guideLst>
        <p:guide orient="horz" pos="3149"/>
        <p:guide pos="216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231" cy="500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57" tIns="46330" rIns="92657" bIns="46330" numCol="1" anchor="t" anchorCtr="0" compatLnSpc="1">
            <a:prstTxWarp prst="textNoShape">
              <a:avLst/>
            </a:prstTxWarp>
          </a:bodyPr>
          <a:lstStyle>
            <a:lvl1pPr defTabSz="926384" latinLnBrk="1">
              <a:defRPr kumimoji="1" sz="1200">
                <a:latin typeface="Times New Roman" pitchFamily="18" charset="0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0120" y="0"/>
            <a:ext cx="2974230" cy="500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57" tIns="46330" rIns="92657" bIns="46330" numCol="1" anchor="t" anchorCtr="0" compatLnSpc="1">
            <a:prstTxWarp prst="textNoShape">
              <a:avLst/>
            </a:prstTxWarp>
          </a:bodyPr>
          <a:lstStyle>
            <a:lvl1pPr algn="r" defTabSz="926384" latinLnBrk="1">
              <a:defRPr kumimoji="1" sz="1200">
                <a:latin typeface="Times New Roman" pitchFamily="18" charset="0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95705"/>
            <a:ext cx="2974231" cy="500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57" tIns="46330" rIns="92657" bIns="46330" numCol="1" anchor="b" anchorCtr="0" compatLnSpc="1">
            <a:prstTxWarp prst="textNoShape">
              <a:avLst/>
            </a:prstTxWarp>
          </a:bodyPr>
          <a:lstStyle>
            <a:lvl1pPr defTabSz="926384" latinLnBrk="1">
              <a:defRPr kumimoji="1" sz="1200">
                <a:latin typeface="Times New Roman" pitchFamily="18" charset="0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0120" y="9495705"/>
            <a:ext cx="2974230" cy="500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57" tIns="46330" rIns="92657" bIns="46330" numCol="1" anchor="b" anchorCtr="0" compatLnSpc="1">
            <a:prstTxWarp prst="textNoShape">
              <a:avLst/>
            </a:prstTxWarp>
          </a:bodyPr>
          <a:lstStyle>
            <a:lvl1pPr algn="r" defTabSz="926384" latinLnBrk="1">
              <a:defRPr kumimoji="1" sz="1200">
                <a:latin typeface="Times New Roman" pitchFamily="18" charset="0"/>
                <a:ea typeface="굴림" pitchFamily="50" charset="-127"/>
                <a:cs typeface="Times New Roman" pitchFamily="18" charset="0"/>
              </a:defRPr>
            </a:lvl1pPr>
          </a:lstStyle>
          <a:p>
            <a:fld id="{57A28ED7-F56D-494E-9EDF-5E92DD899081}" type="slidenum">
              <a:rPr lang="he-IL" altLang="ko-KR"/>
              <a:pPr/>
              <a:t>‹#›</a:t>
            </a:fld>
            <a:endParaRPr lang="en-US" altLang="ko-KR"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8924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231" cy="500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57" tIns="46330" rIns="92657" bIns="46330" numCol="1" anchor="t" anchorCtr="0" compatLnSpc="1">
            <a:prstTxWarp prst="textNoShape">
              <a:avLst/>
            </a:prstTxWarp>
          </a:bodyPr>
          <a:lstStyle>
            <a:lvl1pPr defTabSz="926384" latinLnBrk="1">
              <a:defRPr kumimoji="1" sz="1200">
                <a:latin typeface="Times New Roman" pitchFamily="18" charset="0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0120" y="0"/>
            <a:ext cx="2974230" cy="500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57" tIns="46330" rIns="92657" bIns="46330" numCol="1" anchor="t" anchorCtr="0" compatLnSpc="1">
            <a:prstTxWarp prst="textNoShape">
              <a:avLst/>
            </a:prstTxWarp>
          </a:bodyPr>
          <a:lstStyle>
            <a:lvl1pPr algn="r" defTabSz="926384" latinLnBrk="1">
              <a:defRPr kumimoji="1" sz="1200">
                <a:latin typeface="Times New Roman" pitchFamily="18" charset="0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49300"/>
            <a:ext cx="4997450" cy="3748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284" y="4748652"/>
            <a:ext cx="5035785" cy="4499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57" tIns="46330" rIns="92657" bIns="46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문자열 유형을 편집하려면 누르십시오</a:t>
            </a:r>
            <a:r>
              <a:rPr lang="en-US" altLang="ko-KR" smtClean="0"/>
              <a:t>.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세째 수준</a:t>
            </a:r>
          </a:p>
          <a:p>
            <a:pPr lvl="3"/>
            <a:r>
              <a:rPr lang="ko-KR" altLang="en-US" smtClean="0"/>
              <a:t>네째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5705"/>
            <a:ext cx="2974231" cy="500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57" tIns="46330" rIns="92657" bIns="46330" numCol="1" anchor="b" anchorCtr="0" compatLnSpc="1">
            <a:prstTxWarp prst="textNoShape">
              <a:avLst/>
            </a:prstTxWarp>
          </a:bodyPr>
          <a:lstStyle>
            <a:lvl1pPr defTabSz="926384" latinLnBrk="1">
              <a:defRPr kumimoji="1" sz="1200">
                <a:latin typeface="Times New Roman" pitchFamily="18" charset="0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0120" y="9495705"/>
            <a:ext cx="2974230" cy="500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57" tIns="46330" rIns="92657" bIns="46330" numCol="1" anchor="b" anchorCtr="0" compatLnSpc="1">
            <a:prstTxWarp prst="textNoShape">
              <a:avLst/>
            </a:prstTxWarp>
          </a:bodyPr>
          <a:lstStyle>
            <a:lvl1pPr algn="r" defTabSz="926384" latinLnBrk="1">
              <a:defRPr kumimoji="1" sz="1200">
                <a:latin typeface="Times New Roman" pitchFamily="18" charset="0"/>
                <a:ea typeface="굴림" pitchFamily="50" charset="-127"/>
                <a:cs typeface="Times New Roman" pitchFamily="18" charset="0"/>
              </a:defRPr>
            </a:lvl1pPr>
          </a:lstStyle>
          <a:p>
            <a:fld id="{3F34049D-9DB8-4169-9C77-B7837AA96B9C}" type="slidenum">
              <a:rPr lang="he-IL" altLang="ko-KR"/>
              <a:pPr/>
              <a:t>‹#›</a:t>
            </a:fld>
            <a:endParaRPr lang="en-US" altLang="ko-KR"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8014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charset="0"/>
      </a:defRPr>
    </a:lvl1pPr>
    <a:lvl2pPr marL="457200" algn="r" rtl="1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charset="0"/>
      </a:defRPr>
    </a:lvl2pPr>
    <a:lvl3pPr marL="914400" algn="r" rtl="1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charset="0"/>
      </a:defRPr>
    </a:lvl3pPr>
    <a:lvl4pPr marL="1371600" algn="r" rtl="1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charset="0"/>
      </a:defRPr>
    </a:lvl4pPr>
    <a:lvl5pPr marL="1828800" algn="r" rtl="1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4049D-9DB8-4169-9C77-B7837AA96B9C}" type="slidenum">
              <a:rPr lang="he-IL" altLang="ko-KR" smtClean="0"/>
              <a:pPr/>
              <a:t>2</a:t>
            </a:fld>
            <a:endParaRPr lang="en-US" altLang="ko-KR"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47386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O suggests not to talk at</a:t>
            </a:r>
            <a:r>
              <a:rPr lang="en-US" baseline="0" dirty="0" smtClean="0"/>
              <a:t> all about high degree vertices or/and say the need to define a different sample space (of same size)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4049D-9DB8-4169-9C77-B7837AA96B9C}" type="slidenum">
              <a:rPr lang="he-IL" altLang="ko-KR" smtClean="0"/>
              <a:pPr/>
              <a:t>11</a:t>
            </a:fld>
            <a:endParaRPr lang="en-US" altLang="ko-KR"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47386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4049D-9DB8-4169-9C77-B7837AA96B9C}" type="slidenum">
              <a:rPr lang="he-IL" altLang="ko-KR" smtClean="0"/>
              <a:pPr/>
              <a:t>12</a:t>
            </a:fld>
            <a:endParaRPr lang="en-US" altLang="ko-KR"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47386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4049D-9DB8-4169-9C77-B7837AA96B9C}" type="slidenum">
              <a:rPr lang="he-IL" altLang="ko-KR" smtClean="0"/>
              <a:pPr/>
              <a:t>13</a:t>
            </a:fld>
            <a:endParaRPr lang="en-US" altLang="ko-KR"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47386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4049D-9DB8-4169-9C77-B7837AA96B9C}" type="slidenum">
              <a:rPr lang="he-IL" altLang="ko-KR" smtClean="0"/>
              <a:pPr/>
              <a:t>14</a:t>
            </a:fld>
            <a:endParaRPr lang="en-US" altLang="ko-KR"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8462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4049D-9DB8-4169-9C77-B7837AA96B9C}" type="slidenum">
              <a:rPr lang="he-IL" altLang="ko-KR" smtClean="0"/>
              <a:pPr/>
              <a:t>15</a:t>
            </a:fld>
            <a:endParaRPr lang="en-US" altLang="ko-KR"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8462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4049D-9DB8-4169-9C77-B7837AA96B9C}" type="slidenum">
              <a:rPr lang="he-IL" altLang="ko-KR" smtClean="0"/>
              <a:pPr/>
              <a:t>16</a:t>
            </a:fld>
            <a:endParaRPr lang="en-US" altLang="ko-KR"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13495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4049D-9DB8-4169-9C77-B7837AA96B9C}" type="slidenum">
              <a:rPr lang="he-IL" altLang="ko-KR" smtClean="0"/>
              <a:pPr/>
              <a:t>20</a:t>
            </a:fld>
            <a:endParaRPr lang="en-US" altLang="ko-KR"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61956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4049D-9DB8-4169-9C77-B7837AA96B9C}" type="slidenum">
              <a:rPr lang="he-IL" altLang="ko-KR" smtClean="0"/>
              <a:pPr/>
              <a:t>21</a:t>
            </a:fld>
            <a:endParaRPr lang="en-US" altLang="ko-KR"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6888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4049D-9DB8-4169-9C77-B7837AA96B9C}" type="slidenum">
              <a:rPr lang="he-IL" altLang="ko-KR" smtClean="0"/>
              <a:pPr/>
              <a:t>3</a:t>
            </a:fld>
            <a:endParaRPr lang="en-US" altLang="ko-KR"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4738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dirty="0" smtClean="0"/>
              <a:t>O:</a:t>
            </a:r>
            <a:r>
              <a:rPr lang="en-US" baseline="0" dirty="0" smtClean="0"/>
              <a:t> emphasize bound of </a:t>
            </a:r>
            <a:r>
              <a:rPr lang="en-US" baseline="0" dirty="0" err="1" smtClean="0"/>
              <a:t>sqrt</a:t>
            </a:r>
            <a:r>
              <a:rPr lang="en-US" baseline="0" dirty="0" smtClean="0"/>
              <a:t> of m as opposed to 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4049D-9DB8-4169-9C77-B7837AA96B9C}" type="slidenum">
              <a:rPr lang="he-IL" altLang="ko-KR" smtClean="0"/>
              <a:pPr/>
              <a:t>4</a:t>
            </a:fld>
            <a:endParaRPr lang="en-US" altLang="ko-KR"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4738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4049D-9DB8-4169-9C77-B7837AA96B9C}" type="slidenum">
              <a:rPr lang="he-IL" altLang="ko-KR" smtClean="0"/>
              <a:pPr/>
              <a:t>5</a:t>
            </a:fld>
            <a:endParaRPr lang="en-US" altLang="ko-KR"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4738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dirty="0" smtClean="0"/>
              <a:t>O suggests to give simple bound from here and not only later and to have “more drama” about expression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4049D-9DB8-4169-9C77-B7837AA96B9C}" type="slidenum">
              <a:rPr lang="he-IL" altLang="ko-KR" smtClean="0"/>
              <a:pPr/>
              <a:t>6</a:t>
            </a:fld>
            <a:endParaRPr lang="en-US" altLang="ko-KR"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4738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4049D-9DB8-4169-9C77-B7837AA96B9C}" type="slidenum">
              <a:rPr lang="he-IL" altLang="ko-KR" smtClean="0"/>
              <a:pPr/>
              <a:t>7</a:t>
            </a:fld>
            <a:endParaRPr lang="en-US" altLang="ko-KR"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4738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O says</a:t>
            </a:r>
            <a:r>
              <a:rPr lang="en-US" baseline="0" dirty="0" smtClean="0"/>
              <a:t> to say that thresholds ensure that </a:t>
            </a:r>
            <a:r>
              <a:rPr lang="en-US" baseline="0" dirty="0" err="1" smtClean="0"/>
              <a:t>num</a:t>
            </a:r>
            <a:r>
              <a:rPr lang="en-US" baseline="0" dirty="0" smtClean="0"/>
              <a:t> of cliques assigned to v is not too large (need to recall why need degree bound)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4049D-9DB8-4169-9C77-B7837AA96B9C}" type="slidenum">
              <a:rPr lang="he-IL" altLang="ko-KR" smtClean="0"/>
              <a:pPr/>
              <a:t>8</a:t>
            </a:fld>
            <a:endParaRPr lang="en-US" altLang="ko-KR"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4738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dirty="0" smtClean="0"/>
              <a:t>Oded</a:t>
            </a:r>
            <a:r>
              <a:rPr lang="en-US" baseline="0" dirty="0" smtClean="0"/>
              <a:t> suggests to say already here what are the “potential k cliques” (roughly?)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4049D-9DB8-4169-9C77-B7837AA96B9C}" type="slidenum">
              <a:rPr lang="he-IL" altLang="ko-KR" smtClean="0"/>
              <a:pPr/>
              <a:t>9</a:t>
            </a:fld>
            <a:endParaRPr lang="en-US" altLang="ko-KR"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47386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4049D-9DB8-4169-9C77-B7837AA96B9C}" type="slidenum">
              <a:rPr lang="he-IL" altLang="ko-KR" smtClean="0"/>
              <a:pPr/>
              <a:t>10</a:t>
            </a:fld>
            <a:endParaRPr lang="en-US" altLang="ko-KR"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4738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009FC-A062-4246-8032-B8ADFBB5B278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806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2BCEA-95A1-41E4-B56D-CC8A4F60F807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76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BBEF9-6693-45F8-9FDC-AA771AFFCC89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6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58D72-B06E-4587-852B-DE8161D03CDF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626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EE9F2-DC82-4F41-84B1-1C3F9956FDEB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599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9CDA8-B55D-4A96-BEA3-5671AF817D59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77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94783-EA6B-4562-AB87-A987C4ADD99B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663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1527C5-05C0-4B40-99DE-EEC3A0DD4086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485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59393-67D3-420D-9BDD-CCBE2D6329CE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EEC4D-EE70-4F44-85BF-EC2C82FE2044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978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29EBD-172F-4A4D-9D65-7AB5BB767E46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207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854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854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굴림" pitchFamily="50" charset="-127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854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굴림" pitchFamily="50" charset="-127"/>
                <a:cs typeface="+mn-cs"/>
              </a:defRPr>
            </a:lvl1pPr>
          </a:lstStyle>
          <a:p>
            <a:r>
              <a:rPr lang="en-GB"/>
              <a:t>1/97</a:t>
            </a:r>
          </a:p>
        </p:txBody>
      </p:sp>
      <p:sp>
        <p:nvSpPr>
          <p:cNvPr id="854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굴림" pitchFamily="50" charset="-127"/>
                <a:cs typeface="+mn-cs"/>
              </a:defRPr>
            </a:lvl1pPr>
          </a:lstStyle>
          <a:p>
            <a:fld id="{68E861E4-CB89-4456-BA78-7C738BBACD23}" type="slidenum">
              <a:rPr lang="he-IL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0.png"/><Relationship Id="rId13" Type="http://schemas.openxmlformats.org/officeDocument/2006/relationships/image" Target="../media/image6.jpg"/><Relationship Id="rId7" Type="http://schemas.openxmlformats.org/officeDocument/2006/relationships/image" Target="../media/image240.png"/><Relationship Id="rId12" Type="http://schemas.openxmlformats.org/officeDocument/2006/relationships/image" Target="../media/image5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0.png"/><Relationship Id="rId11" Type="http://schemas.openxmlformats.org/officeDocument/2006/relationships/image" Target="../media/image28.png"/><Relationship Id="rId15" Type="http://schemas.openxmlformats.org/officeDocument/2006/relationships/image" Target="../media/image8.jpeg"/><Relationship Id="rId10" Type="http://schemas.openxmlformats.org/officeDocument/2006/relationships/image" Target="../media/image27.png"/><Relationship Id="rId9" Type="http://schemas.openxmlformats.org/officeDocument/2006/relationships/image" Target="../media/image26.png"/><Relationship Id="rId1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219200"/>
            <a:ext cx="8763000" cy="2209800"/>
          </a:xfrm>
        </p:spPr>
        <p:txBody>
          <a:bodyPr/>
          <a:lstStyle/>
          <a:p>
            <a:r>
              <a:rPr lang="en-US" sz="3600" b="1" dirty="0">
                <a:solidFill>
                  <a:srgbClr val="C222B7"/>
                </a:solidFill>
                <a:latin typeface="Comic Sans MS" pitchFamily="66" charset="0"/>
              </a:rPr>
              <a:t>2</a:t>
            </a:r>
            <a:r>
              <a:rPr lang="en-US" sz="3600" b="1" dirty="0" smtClean="0">
                <a:solidFill>
                  <a:srgbClr val="C222B7"/>
                </a:solidFill>
                <a:latin typeface="Comic Sans MS" pitchFamily="66" charset="0"/>
              </a:rPr>
              <a:t>,(3),…,</a:t>
            </a:r>
            <a:r>
              <a:rPr lang="en-US" sz="3600" b="1" dirty="0">
                <a:solidFill>
                  <a:srgbClr val="C222B7"/>
                </a:solidFill>
                <a:latin typeface="Comic Sans MS" pitchFamily="66" charset="0"/>
              </a:rPr>
              <a:t>k: From approximating the number of edges </a:t>
            </a:r>
            <a:r>
              <a:rPr lang="en-US" sz="3600" b="1" dirty="0" smtClean="0">
                <a:solidFill>
                  <a:srgbClr val="C222B7"/>
                </a:solidFill>
                <a:latin typeface="Comic Sans MS" pitchFamily="66" charset="0"/>
              </a:rPr>
              <a:t>to </a:t>
            </a:r>
            <a:r>
              <a:rPr lang="en-US" sz="3600" b="1" dirty="0">
                <a:solidFill>
                  <a:srgbClr val="C222B7"/>
                </a:solidFill>
                <a:latin typeface="Comic Sans MS" pitchFamily="66" charset="0"/>
              </a:rPr>
              <a:t>approximating the number of k-cliques</a:t>
            </a:r>
            <a:br>
              <a:rPr lang="en-US" sz="3600" b="1" dirty="0">
                <a:solidFill>
                  <a:srgbClr val="C222B7"/>
                </a:solidFill>
                <a:latin typeface="Comic Sans MS" pitchFamily="66" charset="0"/>
              </a:rPr>
            </a:br>
            <a:r>
              <a:rPr lang="en-US" sz="3600" b="1" dirty="0">
                <a:solidFill>
                  <a:srgbClr val="C222B7"/>
                </a:solidFill>
                <a:latin typeface="Comic Sans MS" pitchFamily="66" charset="0"/>
              </a:rPr>
              <a:t>(with a sublinear number of queries)</a:t>
            </a:r>
          </a:p>
        </p:txBody>
      </p:sp>
      <p:sp>
        <p:nvSpPr>
          <p:cNvPr id="667652" name="Text Box 4"/>
          <p:cNvSpPr txBox="1">
            <a:spLocks noChangeArrowheads="1"/>
          </p:cNvSpPr>
          <p:nvPr/>
        </p:nvSpPr>
        <p:spPr bwMode="auto">
          <a:xfrm>
            <a:off x="485775" y="4704086"/>
            <a:ext cx="8305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Comic Sans MS" pitchFamily="66" charset="0"/>
                <a:ea typeface="굴림" pitchFamily="50" charset="-127"/>
                <a:cs typeface="Arial" charset="0"/>
              </a:rPr>
              <a:t>Based on joint works with </a:t>
            </a:r>
            <a:r>
              <a:rPr lang="en-US" sz="3200" b="1" dirty="0">
                <a:solidFill>
                  <a:srgbClr val="0099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/>
            </a:r>
            <a:br>
              <a:rPr lang="en-US" sz="3200" b="1" dirty="0">
                <a:solidFill>
                  <a:srgbClr val="0099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</a:br>
            <a:r>
              <a:rPr lang="en-US" sz="32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Talya </a:t>
            </a:r>
            <a:r>
              <a:rPr lang="en-US" sz="32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Eden, </a:t>
            </a:r>
            <a:r>
              <a:rPr lang="en-US" sz="3200" b="1" dirty="0">
                <a:solidFill>
                  <a:srgbClr val="0099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Tel Aviv University</a:t>
            </a:r>
            <a:br>
              <a:rPr lang="en-US" sz="3200" b="1" dirty="0">
                <a:solidFill>
                  <a:srgbClr val="0099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</a:br>
            <a:r>
              <a:rPr lang="en-US" sz="32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C. </a:t>
            </a:r>
            <a:r>
              <a:rPr lang="en-US" sz="32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Seshadhri</a:t>
            </a:r>
            <a:r>
              <a:rPr lang="en-US" sz="32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, </a:t>
            </a:r>
            <a:r>
              <a:rPr lang="en-US" sz="3200" b="1" dirty="0" smtClean="0">
                <a:solidFill>
                  <a:srgbClr val="0099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UC Santa Cruz</a:t>
            </a:r>
            <a:endParaRPr lang="en-US" sz="3200" b="1" dirty="0">
              <a:solidFill>
                <a:srgbClr val="009900"/>
              </a:solidFill>
              <a:latin typeface="Comic Sans MS" pitchFamily="66" charset="0"/>
              <a:ea typeface="굴림" pitchFamily="50" charset="-127"/>
              <a:cs typeface="Arial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85775" y="3733800"/>
            <a:ext cx="8305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Dana </a:t>
            </a:r>
            <a:r>
              <a:rPr lang="en-US" sz="32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Ron, </a:t>
            </a:r>
            <a:r>
              <a:rPr lang="en-US" sz="3200" b="1" dirty="0">
                <a:solidFill>
                  <a:srgbClr val="0099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Tel Aviv </a:t>
            </a:r>
            <a:r>
              <a:rPr lang="en-US" sz="3200" b="1" dirty="0" smtClean="0">
                <a:solidFill>
                  <a:srgbClr val="0099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University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5111" y="381000"/>
            <a:ext cx="8915399" cy="685800"/>
          </a:xfrm>
        </p:spPr>
        <p:txBody>
          <a:bodyPr/>
          <a:lstStyle/>
          <a:p>
            <a:r>
              <a:rPr lang="en-US" sz="2800" b="1" dirty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Step </a:t>
            </a:r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II(1):</a:t>
            </a:r>
            <a:r>
              <a:rPr lang="en-US" sz="28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Sampling potential k-cliques</a:t>
            </a:r>
            <a:endParaRPr 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76200" y="1066800"/>
            <a:ext cx="8779064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Goal: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Define sample space of “potential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-cliques incident to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R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” of size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s=|E(R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)|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m</a:t>
            </a:r>
            <a:r>
              <a:rPr lang="en-US" sz="2000" b="1" baseline="30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k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/2-1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that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can be sampled uniformly efficiently. </a:t>
            </a: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87107" y="2520141"/>
            <a:ext cx="8757250" cy="22159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Suppose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that all vertices have degree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 m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1/2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.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Consider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k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-tuples: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(u,v,i</a:t>
            </a:r>
            <a:r>
              <a:rPr lang="en-US" sz="2000" b="1" baseline="-25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,…,i</a:t>
            </a:r>
            <a:r>
              <a:rPr lang="en-US" sz="2000" b="1" baseline="-25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k-2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where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u,v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)E(R)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,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i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j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[m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1/2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]. 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Number of such tuples: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|E(R)|(m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1/2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k-2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=|E(R)|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m</a:t>
            </a:r>
            <a:r>
              <a:rPr lang="en-US" sz="2000" b="1" baseline="30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k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/2-1</a:t>
            </a:r>
            <a:endParaRPr lang="en-US" sz="2000" b="1" dirty="0" smtClean="0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</a:pP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Can easily </a:t>
            </a:r>
            <a:r>
              <a:rPr lang="en-US" sz="20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sample tuples uniformly 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and check</a:t>
            </a:r>
            <a:b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if correspond to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cliques (each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k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-clique incident </a:t>
            </a:r>
            <a:b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to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corresponds to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(k-1)!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such tuples)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64544" y="3151067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v</a:t>
            </a:r>
            <a:endParaRPr lang="en-US" dirty="0"/>
          </a:p>
        </p:txBody>
      </p:sp>
      <p:sp>
        <p:nvSpPr>
          <p:cNvPr id="6" name="Oval 34"/>
          <p:cNvSpPr>
            <a:spLocks noChangeArrowheads="1"/>
          </p:cNvSpPr>
          <p:nvPr/>
        </p:nvSpPr>
        <p:spPr bwMode="auto">
          <a:xfrm>
            <a:off x="7924812" y="3482300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35"/>
          <p:cNvSpPr>
            <a:spLocks noChangeArrowheads="1"/>
          </p:cNvSpPr>
          <p:nvPr/>
        </p:nvSpPr>
        <p:spPr bwMode="auto">
          <a:xfrm>
            <a:off x="8661404" y="3628137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42"/>
          <p:cNvSpPr>
            <a:spLocks noChangeShapeType="1"/>
          </p:cNvSpPr>
          <p:nvPr/>
        </p:nvSpPr>
        <p:spPr bwMode="auto">
          <a:xfrm flipV="1">
            <a:off x="7664817" y="3551837"/>
            <a:ext cx="295702" cy="38099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43"/>
          <p:cNvSpPr>
            <a:spLocks noChangeShapeType="1"/>
          </p:cNvSpPr>
          <p:nvPr/>
        </p:nvSpPr>
        <p:spPr bwMode="auto">
          <a:xfrm flipV="1">
            <a:off x="7664817" y="3686596"/>
            <a:ext cx="996587" cy="26996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Oval 33"/>
          <p:cNvSpPr>
            <a:spLocks noChangeArrowheads="1"/>
          </p:cNvSpPr>
          <p:nvPr/>
        </p:nvSpPr>
        <p:spPr bwMode="auto">
          <a:xfrm>
            <a:off x="7595323" y="3918461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>
            <a:off x="6972312" y="3628137"/>
            <a:ext cx="1028700" cy="1065269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0" y="3435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315200" y="3810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u</a:t>
            </a:r>
            <a:endParaRPr lang="en-US" dirty="0"/>
          </a:p>
        </p:txBody>
      </p:sp>
      <p:sp>
        <p:nvSpPr>
          <p:cNvPr id="18" name="Line 43"/>
          <p:cNvSpPr>
            <a:spLocks noChangeShapeType="1"/>
          </p:cNvSpPr>
          <p:nvPr/>
        </p:nvSpPr>
        <p:spPr bwMode="auto">
          <a:xfrm>
            <a:off x="7633423" y="3994661"/>
            <a:ext cx="710489" cy="241544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817582" y="3594279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i</a:t>
            </a:r>
            <a:r>
              <a:rPr lang="en-US" sz="1600" b="1" baseline="-25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7671523" y="398074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i</a:t>
            </a:r>
            <a:r>
              <a:rPr lang="en-US" sz="1600" b="1" baseline="-25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2</a:t>
            </a:r>
            <a:endParaRPr lang="en-US" sz="1600" dirty="0"/>
          </a:p>
        </p:txBody>
      </p:sp>
      <p:sp>
        <p:nvSpPr>
          <p:cNvPr id="21" name="Oval 35"/>
          <p:cNvSpPr>
            <a:spLocks noChangeArrowheads="1"/>
          </p:cNvSpPr>
          <p:nvPr/>
        </p:nvSpPr>
        <p:spPr bwMode="auto">
          <a:xfrm>
            <a:off x="8343912" y="4198105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43"/>
          <p:cNvSpPr>
            <a:spLocks noChangeShapeType="1"/>
          </p:cNvSpPr>
          <p:nvPr/>
        </p:nvSpPr>
        <p:spPr bwMode="auto">
          <a:xfrm flipV="1">
            <a:off x="8382012" y="3704337"/>
            <a:ext cx="317492" cy="49376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43"/>
          <p:cNvSpPr>
            <a:spLocks noChangeShapeType="1"/>
          </p:cNvSpPr>
          <p:nvPr/>
        </p:nvSpPr>
        <p:spPr bwMode="auto">
          <a:xfrm flipH="1" flipV="1">
            <a:off x="8052523" y="3520399"/>
            <a:ext cx="626258" cy="110299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43"/>
          <p:cNvSpPr>
            <a:spLocks noChangeShapeType="1"/>
          </p:cNvSpPr>
          <p:nvPr/>
        </p:nvSpPr>
        <p:spPr bwMode="auto">
          <a:xfrm flipH="1" flipV="1">
            <a:off x="7988667" y="3551835"/>
            <a:ext cx="355245" cy="646269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56402" y="4912728"/>
            <a:ext cx="8757250" cy="181588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Allows us to sample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-cliques incident to 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u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R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s.t.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d(u)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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m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1/2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endParaRPr lang="en-US" sz="2000" b="1" dirty="0" smtClean="0"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or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u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has </a:t>
            </a: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some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neighbor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v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,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d(v)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 m</a:t>
            </a:r>
            <a:r>
              <a:rPr lang="en-US" sz="20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1/2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endParaRPr lang="en-US" sz="2000" b="1" dirty="0" smtClean="0"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/>
            </a:r>
            <a:b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What about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-cliques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incident 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to 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u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R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s.t.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all vertices in clique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have degree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&gt; m</a:t>
            </a:r>
            <a:r>
              <a:rPr lang="en-US" sz="20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1/2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?</a:t>
            </a:r>
            <a:endParaRPr lang="en-US" sz="2000" b="1" dirty="0" smtClean="0"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116581" y="1786895"/>
            <a:ext cx="8779064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Roughly speaking: 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Select uniform edge in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E(R)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and “try to complete to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-clique”</a:t>
            </a:r>
          </a:p>
        </p:txBody>
      </p:sp>
    </p:spTree>
    <p:extLst>
      <p:ext uri="{BB962C8B-B14F-4D97-AF65-F5344CB8AC3E}">
        <p14:creationId xmlns:p14="http://schemas.microsoft.com/office/powerpoint/2010/main" val="34690165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6" grpId="0" animBg="1"/>
      <p:bldP spid="7" grpId="0" animBg="1"/>
      <p:bldP spid="8" grpId="0" animBg="1"/>
      <p:bldP spid="9" grpId="0" animBg="1"/>
      <p:bldP spid="10" grpId="0" animBg="1"/>
      <p:bldP spid="14" grpId="0" animBg="1"/>
      <p:bldP spid="15" grpId="0"/>
      <p:bldP spid="16" grpId="0"/>
      <p:bldP spid="18" grpId="0" animBg="1"/>
      <p:bldP spid="19" grpId="0"/>
      <p:bldP spid="20" grpId="0"/>
      <p:bldP spid="21" grpId="0" animBg="1"/>
      <p:bldP spid="22" grpId="0" animBg="1"/>
      <p:bldP spid="23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915399" cy="685800"/>
          </a:xfrm>
        </p:spPr>
        <p:txBody>
          <a:bodyPr/>
          <a:lstStyle/>
          <a:p>
            <a:r>
              <a:rPr lang="en-US" sz="2800" b="1" dirty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Step </a:t>
            </a:r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II(1):</a:t>
            </a:r>
            <a:r>
              <a:rPr lang="en-US" sz="28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Sampling potential k-cliques</a:t>
            </a:r>
            <a:endParaRPr 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76200" y="914400"/>
            <a:ext cx="8839200" cy="132343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Goal: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Define sample space of “potential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-cliques incident to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R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” of size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s=|E(R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)|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m</a:t>
            </a:r>
            <a:r>
              <a:rPr lang="en-US" sz="2000" b="1" baseline="30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k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/2-1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that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can be sampled uniformly efficiently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</a:t>
            </a:r>
            <a:b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</a:b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Showed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how to sample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-cliques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incident 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to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s.t</a:t>
            </a:r>
            <a:r>
              <a:rPr lang="en-US" sz="2000" b="1" dirty="0" err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some vertex in clique has 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deg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 m</a:t>
            </a:r>
            <a:r>
              <a:rPr lang="en-US" sz="20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1/2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.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90906" y="5029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v</a:t>
            </a:r>
            <a:endParaRPr lang="en-US" dirty="0"/>
          </a:p>
        </p:txBody>
      </p:sp>
      <p:sp>
        <p:nvSpPr>
          <p:cNvPr id="6" name="Oval 34"/>
          <p:cNvSpPr>
            <a:spLocks noChangeArrowheads="1"/>
          </p:cNvSpPr>
          <p:nvPr/>
        </p:nvSpPr>
        <p:spPr bwMode="auto">
          <a:xfrm>
            <a:off x="7951174" y="5360433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35"/>
          <p:cNvSpPr>
            <a:spLocks noChangeArrowheads="1"/>
          </p:cNvSpPr>
          <p:nvPr/>
        </p:nvSpPr>
        <p:spPr bwMode="auto">
          <a:xfrm>
            <a:off x="8687766" y="5506270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42"/>
          <p:cNvSpPr>
            <a:spLocks noChangeShapeType="1"/>
          </p:cNvSpPr>
          <p:nvPr/>
        </p:nvSpPr>
        <p:spPr bwMode="auto">
          <a:xfrm flipV="1">
            <a:off x="7691179" y="5429970"/>
            <a:ext cx="295702" cy="38099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43"/>
          <p:cNvSpPr>
            <a:spLocks noChangeShapeType="1"/>
          </p:cNvSpPr>
          <p:nvPr/>
        </p:nvSpPr>
        <p:spPr bwMode="auto">
          <a:xfrm flipV="1">
            <a:off x="7691179" y="5564729"/>
            <a:ext cx="996587" cy="26996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Oval 33"/>
          <p:cNvSpPr>
            <a:spLocks noChangeArrowheads="1"/>
          </p:cNvSpPr>
          <p:nvPr/>
        </p:nvSpPr>
        <p:spPr bwMode="auto">
          <a:xfrm>
            <a:off x="7621685" y="5796594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>
            <a:off x="6998674" y="5506270"/>
            <a:ext cx="1028700" cy="1065269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08174" y="532160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391400" y="570690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u</a:t>
            </a:r>
            <a:endParaRPr lang="en-US" dirty="0"/>
          </a:p>
        </p:txBody>
      </p:sp>
      <p:sp>
        <p:nvSpPr>
          <p:cNvPr id="18" name="Line 43"/>
          <p:cNvSpPr>
            <a:spLocks noChangeShapeType="1"/>
          </p:cNvSpPr>
          <p:nvPr/>
        </p:nvSpPr>
        <p:spPr bwMode="auto">
          <a:xfrm>
            <a:off x="7659785" y="5872794"/>
            <a:ext cx="710489" cy="241544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Oval 35"/>
          <p:cNvSpPr>
            <a:spLocks noChangeArrowheads="1"/>
          </p:cNvSpPr>
          <p:nvPr/>
        </p:nvSpPr>
        <p:spPr bwMode="auto">
          <a:xfrm>
            <a:off x="8370274" y="6076238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43"/>
          <p:cNvSpPr>
            <a:spLocks noChangeShapeType="1"/>
          </p:cNvSpPr>
          <p:nvPr/>
        </p:nvSpPr>
        <p:spPr bwMode="auto">
          <a:xfrm flipV="1">
            <a:off x="8408374" y="5582470"/>
            <a:ext cx="317492" cy="49376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43"/>
          <p:cNvSpPr>
            <a:spLocks noChangeShapeType="1"/>
          </p:cNvSpPr>
          <p:nvPr/>
        </p:nvSpPr>
        <p:spPr bwMode="auto">
          <a:xfrm flipH="1" flipV="1">
            <a:off x="8078885" y="5398532"/>
            <a:ext cx="626258" cy="110299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43"/>
          <p:cNvSpPr>
            <a:spLocks noChangeShapeType="1"/>
          </p:cNvSpPr>
          <p:nvPr/>
        </p:nvSpPr>
        <p:spPr bwMode="auto">
          <a:xfrm flipH="1" flipV="1">
            <a:off x="8015029" y="5429968"/>
            <a:ext cx="355245" cy="646269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117175" y="2237839"/>
            <a:ext cx="8757250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Remains: 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how to sample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-cliques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incident 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to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in which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all vertices in clique have degree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&gt; m</a:t>
            </a:r>
            <a:r>
              <a:rPr lang="en-US" sz="20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1/2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</a:t>
            </a:r>
            <a:r>
              <a:rPr lang="en-US" sz="2000" b="1" dirty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high degree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vertices)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.</a:t>
            </a:r>
            <a:endParaRPr lang="en-US" sz="2000" b="1" dirty="0" smtClean="0"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158150" y="3072213"/>
            <a:ext cx="8757250" cy="270843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Two observations: </a:t>
            </a: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(1)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num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of vertices with degree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&gt;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m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1/2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is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O(m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1/2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);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(2)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Can sample such vertices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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uniformly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“through their neighbors”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 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That is, select (additional) sample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of size </a:t>
            </a:r>
            <a:r>
              <a:rPr lang="en-US" sz="2000" b="1" dirty="0" smtClean="0">
                <a:solidFill>
                  <a:srgbClr val="0000FF"/>
                </a:solidFill>
                <a:latin typeface="+mj-lt"/>
                <a:ea typeface="굴림" pitchFamily="50" charset="-127"/>
                <a:cs typeface="Arial" charset="0"/>
                <a:sym typeface="Symbol" pitchFamily="18" charset="2"/>
              </a:rPr>
              <a:t>t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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n/m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1/2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 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W.h.p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, for each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high degree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vertex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z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, 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num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of neighbors </a:t>
            </a:r>
            <a:b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</a:b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in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proportional to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d(z)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endParaRPr lang="en-US" sz="2000" b="1" dirty="0" smtClean="0"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Select uniform edge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y,z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in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E(T)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where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y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T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.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If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d(z)&gt;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m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1/2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,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keep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z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with 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prob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m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1/2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/d(z)</a:t>
            </a:r>
            <a:endParaRPr lang="en-US" sz="2000" b="1" dirty="0" smtClean="0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7986880" y="4572000"/>
            <a:ext cx="770379" cy="608069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171393" y="419404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</a:t>
            </a:r>
            <a:endParaRPr lang="en-US" dirty="0"/>
          </a:p>
        </p:txBody>
      </p:sp>
      <p:sp>
        <p:nvSpPr>
          <p:cNvPr id="29" name="Oval 34"/>
          <p:cNvSpPr>
            <a:spLocks noChangeArrowheads="1"/>
          </p:cNvSpPr>
          <p:nvPr/>
        </p:nvSpPr>
        <p:spPr bwMode="auto">
          <a:xfrm>
            <a:off x="8529020" y="4820117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Oval 34"/>
          <p:cNvSpPr>
            <a:spLocks noChangeArrowheads="1"/>
          </p:cNvSpPr>
          <p:nvPr/>
        </p:nvSpPr>
        <p:spPr bwMode="auto">
          <a:xfrm>
            <a:off x="8345485" y="4991100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42"/>
          <p:cNvSpPr>
            <a:spLocks noChangeShapeType="1"/>
          </p:cNvSpPr>
          <p:nvPr/>
        </p:nvSpPr>
        <p:spPr bwMode="auto">
          <a:xfrm flipH="1" flipV="1">
            <a:off x="8594324" y="4889487"/>
            <a:ext cx="131541" cy="61934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42"/>
          <p:cNvSpPr>
            <a:spLocks noChangeShapeType="1"/>
          </p:cNvSpPr>
          <p:nvPr/>
        </p:nvSpPr>
        <p:spPr bwMode="auto">
          <a:xfrm flipH="1" flipV="1">
            <a:off x="8383585" y="5067299"/>
            <a:ext cx="38100" cy="99016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70077" y="5891571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</a:t>
            </a:r>
            <a:endParaRPr lang="en-US" dirty="0"/>
          </a:p>
        </p:txBody>
      </p:sp>
      <p:sp>
        <p:nvSpPr>
          <p:cNvPr id="34" name="Oval 33"/>
          <p:cNvSpPr/>
          <p:nvPr/>
        </p:nvSpPr>
        <p:spPr bwMode="auto">
          <a:xfrm>
            <a:off x="493664" y="5863125"/>
            <a:ext cx="770379" cy="608069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910210" y="6081121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1600200" y="6072294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42"/>
          <p:cNvSpPr>
            <a:spLocks noChangeShapeType="1"/>
          </p:cNvSpPr>
          <p:nvPr/>
        </p:nvSpPr>
        <p:spPr bwMode="auto">
          <a:xfrm flipH="1" flipV="1">
            <a:off x="998668" y="6103316"/>
            <a:ext cx="601532" cy="1102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124200" y="5818572"/>
            <a:ext cx="3962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Can be used to define sample space of size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s=|E(R)|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m</a:t>
            </a:r>
            <a:r>
              <a:rPr lang="en-US" sz="2000" b="1" baseline="30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k</a:t>
            </a:r>
            <a:r>
              <a:rPr lang="en-US" sz="20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/2-1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1235551" y="6119221"/>
            <a:ext cx="17362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z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kept 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w.p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</a:t>
            </a:r>
            <a:b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</a:b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 1/m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1/2</a:t>
            </a:r>
            <a:endParaRPr lang="en-US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617668" y="588818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y</a:t>
            </a:r>
            <a:endParaRPr lang="en-US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1409700" y="5751665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z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358889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6" grpId="0" animBg="1"/>
      <p:bldP spid="7" grpId="0" animBg="1"/>
      <p:bldP spid="8" grpId="0" animBg="1"/>
      <p:bldP spid="9" grpId="0" animBg="1"/>
      <p:bldP spid="10" grpId="0" animBg="1"/>
      <p:bldP spid="14" grpId="0" animBg="1"/>
      <p:bldP spid="15" grpId="0"/>
      <p:bldP spid="16" grpId="0"/>
      <p:bldP spid="18" grpId="0" animBg="1"/>
      <p:bldP spid="21" grpId="0" animBg="1"/>
      <p:bldP spid="22" grpId="0" animBg="1"/>
      <p:bldP spid="23" grpId="0" animBg="1"/>
      <p:bldP spid="24" grpId="0" animBg="1"/>
      <p:bldP spid="27" grpId="0" animBg="1"/>
      <p:bldP spid="28" grpId="0"/>
      <p:bldP spid="29" grpId="0" animBg="1"/>
      <p:bldP spid="30" grpId="0" animBg="1"/>
      <p:bldP spid="31" grpId="0" animBg="1"/>
      <p:bldP spid="32" grpId="0" animBg="1"/>
      <p:bldP spid="33" grpId="0"/>
      <p:bldP spid="34" grpId="0" animBg="1"/>
      <p:bldP spid="35" grpId="0" animBg="1"/>
      <p:bldP spid="36" grpId="0" animBg="1"/>
      <p:bldP spid="37" grpId="0" animBg="1"/>
      <p:bldP spid="2" grpId="0"/>
      <p:bldP spid="38" grpId="0"/>
      <p:bldP spid="39" grpId="0"/>
      <p:bldP spid="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6318" y="152400"/>
            <a:ext cx="8915399" cy="685800"/>
          </a:xfrm>
        </p:spPr>
        <p:txBody>
          <a:bodyPr/>
          <a:lstStyle/>
          <a:p>
            <a:r>
              <a:rPr lang="en-US" sz="2800" b="1" dirty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Step </a:t>
            </a:r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II(2):</a:t>
            </a:r>
            <a:r>
              <a:rPr lang="en-US" sz="28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Is clique assigned to R</a:t>
            </a:r>
            <a:endParaRPr 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52400" y="3130391"/>
            <a:ext cx="8909650" cy="212365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Recall: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clique assigned to lowest degree vertex that is </a:t>
            </a: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not sociable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(i.e., 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</a:t>
            </a:r>
            <a:r>
              <a:rPr lang="en-US" sz="20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(v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 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or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d(v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)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’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Given sampled clique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(u,v,w</a:t>
            </a:r>
            <a:r>
              <a:rPr lang="en-US" sz="2000" b="1" baseline="-25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,…,w</a:t>
            </a:r>
            <a:r>
              <a:rPr lang="en-US" sz="2000" b="1" baseline="-25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k-2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for 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u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R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check for each vertex in clique </a:t>
            </a: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if sociable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 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Roughly speaking, this is done by </a:t>
            </a: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running clique-</a:t>
            </a:r>
            <a:r>
              <a:rPr lang="en-US" sz="2000" b="1" dirty="0" err="1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approx</a:t>
            </a: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 err="1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alg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on subgraph induced by vertex and its neighbors.</a:t>
            </a:r>
            <a:endParaRPr lang="en-US" sz="2000" b="1" dirty="0" smtClean="0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3466755" y="5334000"/>
            <a:ext cx="1065363" cy="1183975"/>
            <a:chOff x="1905000" y="3200400"/>
            <a:chExt cx="1065363" cy="1183975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1905000" y="37338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2505255" y="32004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2819400" y="3453442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2894163" y="38100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2781300" y="41910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2133600" y="3415342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2429055" y="4308175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2057400" y="4114081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" name="Straight Connector 2"/>
            <p:cNvCxnSpPr>
              <a:stCxn id="4" idx="0"/>
              <a:endCxn id="10" idx="4"/>
            </p:cNvCxnSpPr>
            <p:nvPr/>
          </p:nvCxnSpPr>
          <p:spPr bwMode="auto">
            <a:xfrm flipV="1">
              <a:off x="1943100" y="3491542"/>
              <a:ext cx="228600" cy="24225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Straight Connector 16"/>
            <p:cNvCxnSpPr>
              <a:stCxn id="4" idx="7"/>
              <a:endCxn id="5" idx="4"/>
            </p:cNvCxnSpPr>
            <p:nvPr/>
          </p:nvCxnSpPr>
          <p:spPr bwMode="auto">
            <a:xfrm flipV="1">
              <a:off x="1970041" y="3276600"/>
              <a:ext cx="573314" cy="46835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Straight Connector 20"/>
            <p:cNvCxnSpPr>
              <a:stCxn id="4" idx="5"/>
              <a:endCxn id="7" idx="1"/>
            </p:cNvCxnSpPr>
            <p:nvPr/>
          </p:nvCxnSpPr>
          <p:spPr bwMode="auto">
            <a:xfrm>
              <a:off x="1970041" y="3798841"/>
              <a:ext cx="935281" cy="2231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Straight Connector 25"/>
            <p:cNvCxnSpPr>
              <a:stCxn id="4" idx="4"/>
              <a:endCxn id="8" idx="0"/>
            </p:cNvCxnSpPr>
            <p:nvPr/>
          </p:nvCxnSpPr>
          <p:spPr bwMode="auto">
            <a:xfrm>
              <a:off x="1943100" y="3810000"/>
              <a:ext cx="876300" cy="3810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Straight Connector 28"/>
            <p:cNvCxnSpPr>
              <a:endCxn id="6" idx="3"/>
            </p:cNvCxnSpPr>
            <p:nvPr/>
          </p:nvCxnSpPr>
          <p:spPr bwMode="auto">
            <a:xfrm flipV="1">
              <a:off x="1943100" y="3518483"/>
              <a:ext cx="887459" cy="2505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Straight Connector 31"/>
            <p:cNvCxnSpPr>
              <a:stCxn id="4" idx="3"/>
              <a:endCxn id="11" idx="0"/>
            </p:cNvCxnSpPr>
            <p:nvPr/>
          </p:nvCxnSpPr>
          <p:spPr bwMode="auto">
            <a:xfrm>
              <a:off x="1916159" y="3798841"/>
              <a:ext cx="550996" cy="50933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Straight Connector 34"/>
            <p:cNvCxnSpPr>
              <a:stCxn id="4" idx="4"/>
              <a:endCxn id="12" idx="1"/>
            </p:cNvCxnSpPr>
            <p:nvPr/>
          </p:nvCxnSpPr>
          <p:spPr bwMode="auto">
            <a:xfrm>
              <a:off x="1943100" y="3810000"/>
              <a:ext cx="125459" cy="31524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175591" y="914400"/>
            <a:ext cx="8909650" cy="19513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Step I: </a:t>
            </a:r>
            <a:r>
              <a:rPr lang="en-US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Sample 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r = 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(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n/C</a:t>
            </a:r>
            <a:r>
              <a:rPr lang="en-US" b="1" baseline="-25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1/k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 </a:t>
            </a:r>
            <a:r>
              <a:rPr lang="en-US" b="1" dirty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vertices (</a:t>
            </a:r>
            <a:r>
              <a:rPr lang="en-US" b="1" dirty="0" err="1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u.i.r</a:t>
            </a:r>
            <a:r>
              <a:rPr lang="en-US" b="1" dirty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), denoted 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</a:t>
            </a:r>
            <a:r>
              <a:rPr lang="en-US" b="1" dirty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.</a:t>
            </a:r>
            <a:br>
              <a:rPr lang="en-US" b="1" dirty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r>
              <a:rPr lang="en-US" b="1" dirty="0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Step II:</a:t>
            </a:r>
            <a:r>
              <a:rPr lang="en-US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Alg</a:t>
            </a:r>
            <a:r>
              <a:rPr lang="en-US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approximates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|A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(R)|</a:t>
            </a:r>
            <a:r>
              <a:rPr lang="en-US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(</a:t>
            </a:r>
            <a:r>
              <a:rPr lang="en-US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num</a:t>
            </a:r>
            <a:r>
              <a:rPr lang="en-US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of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-cliques assigned to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R</a:t>
            </a:r>
            <a:r>
              <a:rPr lang="en-US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(1)</a:t>
            </a:r>
            <a:r>
              <a:rPr lang="en-US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Define sample space of “potential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-cliques incident to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R</a:t>
            </a:r>
            <a:r>
              <a:rPr lang="en-US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”, which is </a:t>
            </a:r>
            <a:r>
              <a:rPr lang="en-US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not too large </a:t>
            </a:r>
            <a:r>
              <a:rPr lang="en-US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and can be sampled (uniformly) efficiently). 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(2) </a:t>
            </a:r>
            <a:r>
              <a:rPr lang="en-US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Sample from this space, and for each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-clique obtained, </a:t>
            </a:r>
            <a:br>
              <a:rPr lang="en-US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</a:br>
            <a:r>
              <a:rPr lang="en-US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check that assigned to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R</a:t>
            </a:r>
            <a:r>
              <a:rPr lang="en-US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(belongs to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A(R)</a:t>
            </a:r>
            <a:r>
              <a:rPr lang="en-US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28600" y="2502064"/>
            <a:ext cx="2898927" cy="348127"/>
          </a:xfrm>
          <a:prstGeom prst="rect">
            <a:avLst/>
          </a:prstGeom>
          <a:noFill/>
          <a:ln w="25400" cap="flat" cmpd="sng" algn="ctr">
            <a:solidFill>
              <a:srgbClr val="C222B7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45047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5111" y="381000"/>
            <a:ext cx="8915399" cy="685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Recap of Algorithm</a:t>
            </a:r>
            <a:endParaRPr 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55" name="Text Box 23"/>
          <p:cNvSpPr txBox="1">
            <a:spLocks noChangeArrowheads="1"/>
          </p:cNvSpPr>
          <p:nvPr/>
        </p:nvSpPr>
        <p:spPr bwMode="auto">
          <a:xfrm>
            <a:off x="183310" y="1466910"/>
            <a:ext cx="8828111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</a:pPr>
            <a:r>
              <a:rPr lang="en-US" sz="2000" b="1" dirty="0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Step I: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Sample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r =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(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n/C</a:t>
            </a:r>
            <a:r>
              <a:rPr lang="en-US" sz="2000" b="1" baseline="-25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1/k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vertices (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u.i.r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), denoted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.</a:t>
            </a:r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83310" y="1981200"/>
            <a:ext cx="8122490" cy="19082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Step II: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Repeat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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</a:t>
            </a:r>
            <a:r>
              <a:rPr lang="en-US" sz="2000" b="1" baseline="30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/2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/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times: 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 </a:t>
            </a: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(1)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Sample (potential)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-clique uniformly.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</a:pP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(2)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If got a clique, check whether in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A(R)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</a:pPr>
            <a:r>
              <a:rPr lang="en-US" sz="2000" b="1" dirty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Step </a:t>
            </a:r>
            <a:r>
              <a:rPr lang="en-US" sz="2000" b="1" dirty="0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III: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Output estimate based on fraction of sampled </a:t>
            </a:r>
            <a:b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</a:b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(potential)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-cliques that belong to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A(R)</a:t>
            </a:r>
          </a:p>
        </p:txBody>
      </p:sp>
    </p:spTree>
    <p:extLst>
      <p:ext uri="{BB962C8B-B14F-4D97-AF65-F5344CB8AC3E}">
        <p14:creationId xmlns:p14="http://schemas.microsoft.com/office/powerpoint/2010/main" val="6347489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609600"/>
            <a:ext cx="8229600" cy="685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Summary</a:t>
            </a:r>
            <a:endParaRPr 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995331" name="Text Box 3"/>
          <p:cNvSpPr txBox="1">
            <a:spLocks noChangeArrowheads="1"/>
          </p:cNvSpPr>
          <p:nvPr/>
        </p:nvSpPr>
        <p:spPr bwMode="auto">
          <a:xfrm>
            <a:off x="145774" y="1295400"/>
            <a:ext cx="8839200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Present algorithm computing estimate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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s.t.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with high constant probability </a:t>
            </a:r>
            <a:b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                       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(1-)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C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k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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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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1+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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C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k</a:t>
            </a:r>
            <a:endParaRPr lang="en-US" sz="2000" b="1" dirty="0" smtClean="0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</a:rPr>
              <a:t>Expected </a:t>
            </a: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</a:rPr>
              <a:t>query complexity</a:t>
            </a: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O(n/C</a:t>
            </a:r>
            <a:r>
              <a:rPr lang="en-US" sz="2000" b="1" baseline="-25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sz="20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1/k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+ min{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</a:t>
            </a:r>
            <a:r>
              <a:rPr lang="en-US" sz="2000" b="1" baseline="30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sz="20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/2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/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</a:t>
            </a:r>
            <a:r>
              <a:rPr lang="en-US" sz="20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,m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})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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poly(log(n),1/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) </a:t>
            </a:r>
            <a:endParaRPr lang="en-US" sz="2000" b="1" dirty="0">
              <a:solidFill>
                <a:srgbClr val="0000FF"/>
              </a:solidFill>
              <a:latin typeface="Comic Sans MS" pitchFamily="66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6376" y="3505200"/>
            <a:ext cx="8592457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Main ideas:</a:t>
            </a:r>
          </a:p>
          <a:p>
            <a:pPr marL="457200" indent="-457200">
              <a:buClr>
                <a:schemeClr val="folHlink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Assign</a:t>
            </a: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(almost) every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k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-clique to unique vertex. Number of </a:t>
            </a: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unassigned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cliques is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small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, and each vertex is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not assigned too many cliques.</a:t>
            </a:r>
          </a:p>
          <a:p>
            <a:pPr marL="457200" indent="-457200">
              <a:buClr>
                <a:schemeClr val="folHlink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Select random sample,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of size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n/C</a:t>
            </a:r>
            <a:r>
              <a:rPr lang="en-US" sz="2000" b="1" baseline="-25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sz="20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1/k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. Ensures that </a:t>
            </a:r>
            <a:r>
              <a:rPr lang="en-US" sz="2000" b="1" dirty="0" err="1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num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of cliques </a:t>
            </a: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assigned to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,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|A(R)|,</a:t>
            </a: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is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close to expected value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. </a:t>
            </a:r>
          </a:p>
          <a:p>
            <a:pPr marL="457200" indent="-457200">
              <a:buClr>
                <a:schemeClr val="folHlink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Approximate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|A(R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)|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. Done by sampling 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</a:t>
            </a:r>
            <a:r>
              <a:rPr lang="en-US" sz="2000" b="1" baseline="30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sz="20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/2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/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</a:t>
            </a:r>
            <a:r>
              <a:rPr lang="en-US" sz="20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(potential) </a:t>
            </a:r>
            <a:b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k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-cliques and checking that assigned to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. Two sampling procedures: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low-</a:t>
            </a:r>
            <a:r>
              <a:rPr lang="en-US" sz="2000" b="1" dirty="0" err="1" smtClean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deg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vertices and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high-</a:t>
            </a:r>
            <a:r>
              <a:rPr lang="en-US" sz="2000" b="1" dirty="0" err="1" smtClean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deg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vertices.</a:t>
            </a:r>
            <a:endParaRPr lang="en-US" sz="2000" b="1" dirty="0">
              <a:latin typeface="Comic Sans MS" pitchFamily="66" charset="0"/>
              <a:ea typeface="굴림" pitchFamily="50" charset="-127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48424" y="2971800"/>
            <a:ext cx="8839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</a:rPr>
              <a:t>Matching lower bound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</a:rPr>
              <a:t>(up to 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</a:rPr>
              <a:t>polylog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</a:rPr>
              <a:t>(n)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</a:rPr>
              <a:t>factors and for constant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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sym typeface="Symbol" pitchFamily="18" charset="2"/>
              </a:rPr>
              <a:t>)</a:t>
            </a:r>
            <a:endParaRPr lang="en-US" sz="2000" b="1" dirty="0">
              <a:latin typeface="Comic Sans MS" pitchFamily="66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66352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609600"/>
            <a:ext cx="8229600" cy="685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Follow-up work I</a:t>
            </a:r>
            <a:endParaRPr 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995331" name="Text Box 3"/>
          <p:cNvSpPr txBox="1">
            <a:spLocks noChangeArrowheads="1"/>
          </p:cNvSpPr>
          <p:nvPr/>
        </p:nvSpPr>
        <p:spPr bwMode="auto">
          <a:xfrm>
            <a:off x="145774" y="1295400"/>
            <a:ext cx="88392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In newer work </a:t>
            </a:r>
            <a:r>
              <a:rPr lang="en-US" sz="2000" b="1" dirty="0" smtClean="0">
                <a:solidFill>
                  <a:schemeClr val="bg2"/>
                </a:solidFill>
                <a:latin typeface="Comic Sans MS" pitchFamily="66" charset="0"/>
              </a:rPr>
              <a:t>[ERS3]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we consider approximating </a:t>
            </a:r>
            <a:r>
              <a:rPr lang="en-US" sz="2000" b="1" dirty="0" err="1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num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of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k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-cliques  in graphs with bounded </a:t>
            </a:r>
            <a:r>
              <a:rPr lang="en-US" sz="2000" b="1" dirty="0" err="1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arboricity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.</a:t>
            </a: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err="1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Arboricty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is a measure of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“everywhere density”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of graph: If have </a:t>
            </a:r>
            <a:r>
              <a:rPr lang="en-US" sz="2000" b="1" dirty="0" err="1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arboricity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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, then average degree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O()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in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every subgraph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.</a:t>
            </a: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Roughly speaking, replace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m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1/2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in complexity with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.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47815" y="5678504"/>
            <a:ext cx="8839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</a:rPr>
              <a:t>Matching lower bound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</a:rPr>
              <a:t>(up to 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</a:rPr>
              <a:t>polylog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</a:rPr>
              <a:t>(n)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</a:rPr>
              <a:t>factors and for constant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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sym typeface="Symbol" pitchFamily="18" charset="2"/>
              </a:rPr>
              <a:t>)</a:t>
            </a:r>
            <a:endParaRPr lang="en-US" sz="2000" b="1" dirty="0">
              <a:latin typeface="Comic Sans MS" pitchFamily="66" charset="0"/>
              <a:ea typeface="굴림" pitchFamily="50" charset="-127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8600" y="3124200"/>
            <a:ext cx="8534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Recall, in general had (up to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poly(log(n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),1/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)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sym typeface="Symbol" pitchFamily="18" charset="2"/>
              </a:rPr>
              <a:t>)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: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                    O(n/C</a:t>
            </a:r>
            <a:r>
              <a:rPr lang="en-US" sz="2000" b="1" baseline="-25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1/k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+ 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</a:t>
            </a:r>
            <a:r>
              <a:rPr lang="en-US" sz="2000" b="1" baseline="30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/2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/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endParaRPr lang="en-US" sz="2000" b="1" dirty="0">
              <a:solidFill>
                <a:srgbClr val="0000FF"/>
              </a:solidFill>
              <a:latin typeface="Comic Sans MS" pitchFamily="66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70344" y="4134118"/>
            <a:ext cx="8534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For 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arboricity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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get</a:t>
            </a:r>
            <a:endParaRPr lang="en-US" sz="2000" b="1" dirty="0" smtClean="0"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                   O(n/C</a:t>
            </a:r>
            <a:r>
              <a:rPr lang="en-US" sz="2000" b="1" baseline="-25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1/k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+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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k-2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/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(only first step in algorithm similar, afterwards </a:t>
            </a: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diverge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).</a:t>
            </a:r>
            <a:endParaRPr lang="en-US" sz="2000" b="1" dirty="0">
              <a:latin typeface="Comic Sans MS" pitchFamily="66" charset="0"/>
              <a:ea typeface="굴림" pitchFamily="50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598548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609600"/>
            <a:ext cx="8229600" cy="685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Follow-up work II</a:t>
            </a:r>
            <a:endParaRPr 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995331" name="Text Box 3"/>
          <p:cNvSpPr txBox="1">
            <a:spLocks noChangeArrowheads="1"/>
          </p:cNvSpPr>
          <p:nvPr/>
        </p:nvSpPr>
        <p:spPr bwMode="auto">
          <a:xfrm>
            <a:off x="266700" y="1295400"/>
            <a:ext cx="87249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[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Assadi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, </a:t>
            </a:r>
            <a:r>
              <a:rPr lang="en-US" sz="2000" b="1" dirty="0" err="1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Kapralov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, and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Khanna]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study a model that allows to sample </a:t>
            </a: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uniform edges</a:t>
            </a:r>
            <a:r>
              <a:rPr lang="en-US" sz="2000" b="1" dirty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(previously studied </a:t>
            </a:r>
            <a:r>
              <a:rPr lang="en-US" sz="2000" b="1" dirty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by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[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Aliakbarpour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,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Biswas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,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Gouleakis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,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Peebles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,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Rubinfeld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, and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Yodpinyanee</a:t>
            </a:r>
            <a:r>
              <a:rPr lang="en-US" sz="2000" b="1" dirty="0" smtClean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for </a:t>
            </a: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star graphs/moments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). 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66700" y="2895600"/>
            <a:ext cx="85725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For any subgraph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H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, approximate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N</a:t>
            </a:r>
            <a:r>
              <a:rPr lang="en-US" sz="2000" b="1" baseline="-25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H</a:t>
            </a:r>
            <a:r>
              <a:rPr lang="en-US" sz="2000" b="1" baseline="-25000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by performing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</a:t>
            </a:r>
            <a:r>
              <a:rPr lang="en-US" sz="20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*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(m</a:t>
            </a:r>
            <a:r>
              <a:rPr lang="en-IL" sz="20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anose="05050102010706020507" pitchFamily="18" charset="2"/>
              </a:rPr>
              <a:t></a:t>
            </a:r>
            <a:r>
              <a:rPr lang="en-US" sz="20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anose="05050102010706020507" pitchFamily="18" charset="2"/>
              </a:rPr>
              <a:t>(H)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/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</a:t>
            </a:r>
            <a:r>
              <a:rPr lang="en-US" sz="2000" b="1" baseline="-25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H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sym typeface="Symbol" pitchFamily="18" charset="2"/>
              </a:rPr>
              <a:t>queries where </a:t>
            </a:r>
            <a:r>
              <a:rPr lang="en-IL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anose="05050102010706020507" pitchFamily="18" charset="2"/>
              </a:rPr>
              <a:t>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anose="05050102010706020507" pitchFamily="18" charset="2"/>
              </a:rPr>
              <a:t>(H)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sym typeface="Symbol" panose="05050102010706020507" pitchFamily="18" charset="2"/>
              </a:rPr>
              <a:t> is </a:t>
            </a: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sym typeface="Symbol" panose="05050102010706020507" pitchFamily="18" charset="2"/>
              </a:rPr>
              <a:t>fractional edge cover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sym typeface="Symbol" panose="05050102010706020507" pitchFamily="18" charset="2"/>
              </a:rPr>
              <a:t>(e.g., if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anose="05050102010706020507" pitchFamily="18" charset="2"/>
              </a:rPr>
              <a:t>H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sym typeface="Symbol" panose="05050102010706020507" pitchFamily="18" charset="2"/>
              </a:rPr>
              <a:t>is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anose="05050102010706020507" pitchFamily="18" charset="2"/>
              </a:rPr>
              <a:t>k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sym typeface="Symbol" panose="05050102010706020507" pitchFamily="18" charset="2"/>
              </a:rPr>
              <a:t>-clique, then </a:t>
            </a:r>
            <a:r>
              <a:rPr lang="en-IL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anose="05050102010706020507" pitchFamily="18" charset="2"/>
              </a:rPr>
              <a:t>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anose="05050102010706020507" pitchFamily="18" charset="2"/>
              </a:rPr>
              <a:t>(H) = k/2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sym typeface="Symbol" panose="05050102010706020507" pitchFamily="18" charset="2"/>
              </a:rPr>
              <a:t>).</a:t>
            </a:r>
            <a:endParaRPr lang="en-US" sz="2000" b="1" dirty="0">
              <a:latin typeface="Comic Sans MS" pitchFamily="66" charset="0"/>
              <a:ea typeface="굴림" pitchFamily="50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445630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>
                <a:solidFill>
                  <a:srgbClr val="C222B7"/>
                </a:solidFill>
                <a:latin typeface="Comic Sans MS" pitchFamily="66" charset="0"/>
              </a:rPr>
              <a:t>Thanks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145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6125244" y="2247811"/>
            <a:ext cx="1309839" cy="2615061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83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34980" algn="l" rtl="0" eaLnBrk="0" fontAlgn="base" hangingPunct="0">
              <a:spcBef>
                <a:spcPct val="0"/>
              </a:spcBef>
              <a:spcAft>
                <a:spcPct val="0"/>
              </a:spcAft>
              <a:defRPr sz="2283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869960" algn="l" rtl="0" eaLnBrk="0" fontAlgn="base" hangingPunct="0">
              <a:spcBef>
                <a:spcPct val="0"/>
              </a:spcBef>
              <a:spcAft>
                <a:spcPct val="0"/>
              </a:spcAft>
              <a:defRPr sz="2283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04940" algn="l" rtl="0" eaLnBrk="0" fontAlgn="base" hangingPunct="0">
              <a:spcBef>
                <a:spcPct val="0"/>
              </a:spcBef>
              <a:spcAft>
                <a:spcPct val="0"/>
              </a:spcAft>
              <a:defRPr sz="2283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739920" algn="l" rtl="0" eaLnBrk="0" fontAlgn="base" hangingPunct="0">
              <a:spcBef>
                <a:spcPct val="0"/>
              </a:spcBef>
              <a:spcAft>
                <a:spcPct val="0"/>
              </a:spcAft>
              <a:defRPr sz="2283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4900" algn="l" defTabSz="869960" rtl="0" eaLnBrk="1" latinLnBrk="0" hangingPunct="1">
              <a:defRPr sz="2283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609880" algn="l" defTabSz="869960" rtl="0" eaLnBrk="1" latinLnBrk="0" hangingPunct="1">
              <a:defRPr sz="2283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044861" algn="l" defTabSz="869960" rtl="0" eaLnBrk="1" latinLnBrk="0" hangingPunct="1">
              <a:defRPr sz="2283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479841" algn="l" defTabSz="869960" rtl="0" eaLnBrk="1" latinLnBrk="0" hangingPunct="1">
              <a:defRPr sz="2283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100"/>
          </a:p>
        </p:txBody>
      </p:sp>
      <p:cxnSp>
        <p:nvCxnSpPr>
          <p:cNvPr id="6" name="Straight Connector 5"/>
          <p:cNvCxnSpPr/>
          <p:nvPr/>
        </p:nvCxnSpPr>
        <p:spPr>
          <a:xfrm>
            <a:off x="6529236" y="3303324"/>
            <a:ext cx="1406732" cy="185165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527"/>
              <p:cNvSpPr txBox="1"/>
              <p:nvPr/>
            </p:nvSpPr>
            <p:spPr>
              <a:xfrm>
                <a:off x="5796136" y="2077398"/>
                <a:ext cx="883649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83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ea typeface="+mn-ea"/>
                    <a:cs typeface="+mn-cs"/>
                  </a:defRPr>
                </a:lvl1pPr>
                <a:lvl2pPr marL="43498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83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ea typeface="+mn-ea"/>
                    <a:cs typeface="+mn-cs"/>
                  </a:defRPr>
                </a:lvl2pPr>
                <a:lvl3pPr marL="86996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83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ea typeface="+mn-ea"/>
                    <a:cs typeface="+mn-cs"/>
                  </a:defRPr>
                </a:lvl3pPr>
                <a:lvl4pPr marL="130494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83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ea typeface="+mn-ea"/>
                    <a:cs typeface="+mn-cs"/>
                  </a:defRPr>
                </a:lvl4pPr>
                <a:lvl5pPr marL="173992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83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ea typeface="+mn-ea"/>
                    <a:cs typeface="+mn-cs"/>
                  </a:defRPr>
                </a:lvl5pPr>
                <a:lvl6pPr marL="2174900" algn="l" defTabSz="869960" rtl="0" eaLnBrk="1" latinLnBrk="0" hangingPunct="1">
                  <a:defRPr sz="2283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ea typeface="+mn-ea"/>
                    <a:cs typeface="+mn-cs"/>
                  </a:defRPr>
                </a:lvl6pPr>
                <a:lvl7pPr marL="2609880" algn="l" defTabSz="869960" rtl="0" eaLnBrk="1" latinLnBrk="0" hangingPunct="1">
                  <a:defRPr sz="2283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ea typeface="+mn-ea"/>
                    <a:cs typeface="+mn-cs"/>
                  </a:defRPr>
                </a:lvl7pPr>
                <a:lvl8pPr marL="3044861" algn="l" defTabSz="869960" rtl="0" eaLnBrk="1" latinLnBrk="0" hangingPunct="1">
                  <a:defRPr sz="2283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ea typeface="+mn-ea"/>
                    <a:cs typeface="+mn-cs"/>
                  </a:defRPr>
                </a:lvl8pPr>
                <a:lvl9pPr marL="3479841" algn="l" defTabSz="869960" rtl="0" eaLnBrk="1" latinLnBrk="0" hangingPunct="1">
                  <a:defRPr sz="2283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0" i="1" smtClean="0">
                          <a:solidFill>
                            <a:schemeClr val="accent2"/>
                          </a:solidFill>
                          <a:effectLst/>
                          <a:latin typeface="Cambria Math"/>
                        </a:rPr>
                        <m:t>𝑅</m:t>
                      </m:r>
                    </m:oMath>
                  </m:oMathPara>
                </a14:m>
                <a:endParaRPr lang="en-US" sz="21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7" name="TextBox 5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2077398"/>
                <a:ext cx="883649" cy="41549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 flipH="1">
            <a:off x="7515468" y="3489087"/>
            <a:ext cx="420499" cy="888903"/>
          </a:xfrm>
          <a:prstGeom prst="line">
            <a:avLst/>
          </a:prstGeom>
          <a:ln>
            <a:solidFill>
              <a:schemeClr val="accent2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935968" y="3489087"/>
            <a:ext cx="236989" cy="1160084"/>
          </a:xfrm>
          <a:prstGeom prst="line">
            <a:avLst/>
          </a:prstGeom>
          <a:ln>
            <a:solidFill>
              <a:schemeClr val="accent2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935968" y="3493328"/>
            <a:ext cx="904047" cy="775454"/>
          </a:xfrm>
          <a:prstGeom prst="line">
            <a:avLst/>
          </a:prstGeom>
          <a:ln>
            <a:solidFill>
              <a:schemeClr val="accent2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8419516" y="4377990"/>
            <a:ext cx="244756" cy="195103"/>
          </a:xfrm>
          <a:prstGeom prst="line">
            <a:avLst/>
          </a:prstGeom>
          <a:ln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531038" y="3312367"/>
            <a:ext cx="984431" cy="1065799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531038" y="3312367"/>
            <a:ext cx="1641919" cy="1336804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531038" y="3312367"/>
            <a:ext cx="2308977" cy="974602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525938" y="4268782"/>
            <a:ext cx="1314077" cy="109208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573776" y="2546190"/>
            <a:ext cx="1770492" cy="10308"/>
          </a:xfrm>
          <a:prstGeom prst="line">
            <a:avLst/>
          </a:prstGeom>
          <a:ln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573776" y="2556498"/>
            <a:ext cx="1642438" cy="335452"/>
          </a:xfrm>
          <a:prstGeom prst="line">
            <a:avLst/>
          </a:prstGeom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6531038" y="3193876"/>
            <a:ext cx="1395361" cy="105471"/>
          </a:xfrm>
          <a:prstGeom prst="line">
            <a:avLst/>
          </a:prstGeom>
          <a:ln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529236" y="3303324"/>
            <a:ext cx="1406732" cy="185165"/>
          </a:xfrm>
          <a:prstGeom prst="line">
            <a:avLst/>
          </a:prstGeom>
          <a:ln w="3175">
            <a:solidFill>
              <a:schemeClr val="accent2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573776" y="4603757"/>
            <a:ext cx="861308" cy="7073"/>
          </a:xfrm>
          <a:prstGeom prst="line">
            <a:avLst/>
          </a:prstGeom>
          <a:ln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546715" y="4610830"/>
            <a:ext cx="805282" cy="163441"/>
          </a:xfrm>
          <a:prstGeom prst="line">
            <a:avLst/>
          </a:prstGeom>
          <a:ln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525938" y="4377990"/>
            <a:ext cx="647019" cy="298468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6125244" y="4224006"/>
            <a:ext cx="403724" cy="377646"/>
          </a:xfrm>
          <a:prstGeom prst="line">
            <a:avLst/>
          </a:prstGeom>
          <a:ln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6528967" y="4224006"/>
            <a:ext cx="7910" cy="386824"/>
          </a:xfrm>
          <a:prstGeom prst="line">
            <a:avLst/>
          </a:prstGeom>
          <a:ln>
            <a:solidFill>
              <a:schemeClr val="accent2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6546715" y="2555979"/>
            <a:ext cx="403724" cy="377646"/>
          </a:xfrm>
          <a:prstGeom prst="line">
            <a:avLst/>
          </a:prstGeom>
          <a:ln>
            <a:solidFill>
              <a:schemeClr val="accent2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6531038" y="3055607"/>
            <a:ext cx="593343" cy="241753"/>
          </a:xfrm>
          <a:prstGeom prst="line">
            <a:avLst/>
          </a:prstGeom>
          <a:ln>
            <a:solidFill>
              <a:schemeClr val="accent2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6546716" y="4301678"/>
            <a:ext cx="292385" cy="299974"/>
          </a:xfrm>
          <a:prstGeom prst="line">
            <a:avLst/>
          </a:prstGeom>
          <a:ln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6967079" y="2376654"/>
            <a:ext cx="809683" cy="556972"/>
          </a:xfrm>
          <a:prstGeom prst="line">
            <a:avLst/>
          </a:prstGeom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7762028" y="2376654"/>
            <a:ext cx="454186" cy="515295"/>
          </a:xfrm>
          <a:prstGeom prst="line">
            <a:avLst/>
          </a:prstGeom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6967079" y="2891951"/>
            <a:ext cx="1249136" cy="41675"/>
          </a:xfrm>
          <a:prstGeom prst="line">
            <a:avLst/>
          </a:prstGeom>
          <a:ln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8344268" y="2647251"/>
            <a:ext cx="1" cy="163475"/>
          </a:xfrm>
          <a:prstGeom prst="line">
            <a:avLst/>
          </a:prstGeom>
          <a:ln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776762" y="2376654"/>
            <a:ext cx="567506" cy="179843"/>
          </a:xfrm>
          <a:prstGeom prst="line">
            <a:avLst/>
          </a:prstGeom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6967079" y="2556498"/>
            <a:ext cx="1377190" cy="377128"/>
          </a:xfrm>
          <a:prstGeom prst="line">
            <a:avLst/>
          </a:prstGeom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857981" y="4289860"/>
            <a:ext cx="577103" cy="320970"/>
          </a:xfrm>
          <a:prstGeom prst="line">
            <a:avLst/>
          </a:prstGeom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546716" y="4224006"/>
            <a:ext cx="311265" cy="65853"/>
          </a:xfrm>
          <a:prstGeom prst="line">
            <a:avLst/>
          </a:prstGeom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7740758" y="2340650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501095" y="3271498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>
            <a:off x="6535759" y="3304334"/>
            <a:ext cx="1406732" cy="185165"/>
          </a:xfrm>
          <a:prstGeom prst="line">
            <a:avLst/>
          </a:prstGeom>
          <a:ln w="28575">
            <a:solidFill>
              <a:srgbClr val="FF0000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4716016" y="2060848"/>
            <a:ext cx="4320480" cy="33589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527"/>
              <p:cNvSpPr txBox="1"/>
              <p:nvPr/>
            </p:nvSpPr>
            <p:spPr>
              <a:xfrm>
                <a:off x="5364088" y="1789366"/>
                <a:ext cx="883649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83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ea typeface="+mn-ea"/>
                    <a:cs typeface="+mn-cs"/>
                  </a:defRPr>
                </a:lvl1pPr>
                <a:lvl2pPr marL="43498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83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ea typeface="+mn-ea"/>
                    <a:cs typeface="+mn-cs"/>
                  </a:defRPr>
                </a:lvl2pPr>
                <a:lvl3pPr marL="86996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83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ea typeface="+mn-ea"/>
                    <a:cs typeface="+mn-cs"/>
                  </a:defRPr>
                </a:lvl3pPr>
                <a:lvl4pPr marL="130494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83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ea typeface="+mn-ea"/>
                    <a:cs typeface="+mn-cs"/>
                  </a:defRPr>
                </a:lvl4pPr>
                <a:lvl5pPr marL="173992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83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ea typeface="+mn-ea"/>
                    <a:cs typeface="+mn-cs"/>
                  </a:defRPr>
                </a:lvl5pPr>
                <a:lvl6pPr marL="2174900" algn="l" defTabSz="869960" rtl="0" eaLnBrk="1" latinLnBrk="0" hangingPunct="1">
                  <a:defRPr sz="2283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ea typeface="+mn-ea"/>
                    <a:cs typeface="+mn-cs"/>
                  </a:defRPr>
                </a:lvl6pPr>
                <a:lvl7pPr marL="2609880" algn="l" defTabSz="869960" rtl="0" eaLnBrk="1" latinLnBrk="0" hangingPunct="1">
                  <a:defRPr sz="2283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ea typeface="+mn-ea"/>
                    <a:cs typeface="+mn-cs"/>
                  </a:defRPr>
                </a:lvl7pPr>
                <a:lvl8pPr marL="3044861" algn="l" defTabSz="869960" rtl="0" eaLnBrk="1" latinLnBrk="0" hangingPunct="1">
                  <a:defRPr sz="2283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ea typeface="+mn-ea"/>
                    <a:cs typeface="+mn-cs"/>
                  </a:defRPr>
                </a:lvl8pPr>
                <a:lvl9pPr marL="3479841" algn="l" defTabSz="869960" rtl="0" eaLnBrk="1" latinLnBrk="0" hangingPunct="1">
                  <a:defRPr sz="2283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mbria Math"/>
                        </a:rPr>
                        <m:t>𝐺</m:t>
                      </m:r>
                    </m:oMath>
                  </m:oMathPara>
                </a14:m>
                <a:endParaRPr lang="en-US" sz="2100" dirty="0"/>
              </a:p>
            </p:txBody>
          </p:sp>
        </mc:Choice>
        <mc:Fallback xmlns="">
          <p:sp>
            <p:nvSpPr>
              <p:cNvPr id="47" name="TextBox 5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1789366"/>
                <a:ext cx="883649" cy="41549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9" name="Group 68"/>
          <p:cNvGrpSpPr/>
          <p:nvPr/>
        </p:nvGrpSpPr>
        <p:grpSpPr>
          <a:xfrm>
            <a:off x="5268752" y="2854539"/>
            <a:ext cx="732737" cy="1718554"/>
            <a:chOff x="5268752" y="2854539"/>
            <a:chExt cx="732737" cy="1718554"/>
          </a:xfrm>
        </p:grpSpPr>
        <p:grpSp>
          <p:nvGrpSpPr>
            <p:cNvPr id="53" name="Group 52"/>
            <p:cNvGrpSpPr/>
            <p:nvPr/>
          </p:nvGrpSpPr>
          <p:grpSpPr>
            <a:xfrm rot="1413559">
              <a:off x="5268752" y="2854539"/>
              <a:ext cx="732737" cy="386824"/>
              <a:chOff x="6277644" y="5831062"/>
              <a:chExt cx="732737" cy="386824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 flipH="1" flipV="1">
                <a:off x="6277644" y="5831063"/>
                <a:ext cx="403724" cy="377646"/>
              </a:xfrm>
              <a:prstGeom prst="line">
                <a:avLst/>
              </a:prstGeom>
              <a:ln>
                <a:solidFill>
                  <a:schemeClr val="accent2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H="1" flipV="1">
                <a:off x="6681367" y="5831062"/>
                <a:ext cx="7910" cy="386824"/>
              </a:xfrm>
              <a:prstGeom prst="line">
                <a:avLst/>
              </a:prstGeom>
              <a:ln>
                <a:solidFill>
                  <a:schemeClr val="accent2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V="1">
                <a:off x="6699116" y="5908735"/>
                <a:ext cx="292385" cy="299974"/>
              </a:xfrm>
              <a:prstGeom prst="line">
                <a:avLst/>
              </a:prstGeom>
              <a:ln>
                <a:solidFill>
                  <a:schemeClr val="accent2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6699116" y="5831063"/>
                <a:ext cx="311265" cy="65853"/>
              </a:xfrm>
              <a:prstGeom prst="line">
                <a:avLst/>
              </a:prstGeom>
              <a:ln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oup 53"/>
            <p:cNvGrpSpPr/>
            <p:nvPr/>
          </p:nvGrpSpPr>
          <p:grpSpPr>
            <a:xfrm rot="4091765">
              <a:off x="4970422" y="3635170"/>
              <a:ext cx="1226753" cy="550266"/>
              <a:chOff x="6277644" y="5831062"/>
              <a:chExt cx="1226753" cy="550266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>
                <a:off x="6699115" y="6217887"/>
                <a:ext cx="805282" cy="163441"/>
              </a:xfrm>
              <a:prstGeom prst="line">
                <a:avLst/>
              </a:prstGeom>
              <a:ln>
                <a:solidFill>
                  <a:schemeClr val="accent2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H="1" flipV="1">
                <a:off x="6277644" y="5831063"/>
                <a:ext cx="403724" cy="377646"/>
              </a:xfrm>
              <a:prstGeom prst="line">
                <a:avLst/>
              </a:prstGeom>
              <a:ln>
                <a:solidFill>
                  <a:schemeClr val="accent2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flipH="1" flipV="1">
                <a:off x="6681367" y="5831062"/>
                <a:ext cx="7910" cy="386824"/>
              </a:xfrm>
              <a:prstGeom prst="line">
                <a:avLst/>
              </a:prstGeom>
              <a:ln>
                <a:solidFill>
                  <a:schemeClr val="accent2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flipV="1">
                <a:off x="6699116" y="5908735"/>
                <a:ext cx="292385" cy="299974"/>
              </a:xfrm>
              <a:prstGeom prst="line">
                <a:avLst/>
              </a:prstGeom>
              <a:ln>
                <a:solidFill>
                  <a:schemeClr val="accent2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6699116" y="5831063"/>
                <a:ext cx="311265" cy="65853"/>
              </a:xfrm>
              <a:prstGeom prst="line">
                <a:avLst/>
              </a:prstGeom>
              <a:ln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1" name="Straight Connector 60"/>
            <p:cNvCxnSpPr/>
            <p:nvPr/>
          </p:nvCxnSpPr>
          <p:spPr>
            <a:xfrm flipH="1">
              <a:off x="5542996" y="3943393"/>
              <a:ext cx="261458" cy="6297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5542996" y="3613454"/>
              <a:ext cx="193619" cy="959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Straight Connector 69"/>
          <p:cNvCxnSpPr/>
          <p:nvPr/>
        </p:nvCxnSpPr>
        <p:spPr>
          <a:xfrm flipH="1" flipV="1">
            <a:off x="5611992" y="3246611"/>
            <a:ext cx="715114" cy="634444"/>
          </a:xfrm>
          <a:prstGeom prst="line">
            <a:avLst/>
          </a:prstGeom>
          <a:ln>
            <a:solidFill>
              <a:schemeClr val="accent2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6398489" y="2962022"/>
                <a:ext cx="47776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accent2"/>
                        </a:solidFill>
                        <a:latin typeface="Cambria Math"/>
                      </a:rPr>
                      <m:t>𝑤</m:t>
                    </m:r>
                  </m:oMath>
                </a14:m>
                <a:r>
                  <a:rPr lang="en-US" sz="1600" dirty="0" smtClean="0">
                    <a:solidFill>
                      <a:schemeClr val="accent2"/>
                    </a:solidFill>
                  </a:rPr>
                  <a:t> </a:t>
                </a:r>
                <a:endParaRPr lang="en-US" sz="16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8489" y="2962022"/>
                <a:ext cx="477767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7884368" y="3234462"/>
                <a:ext cx="47776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𝑢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368" y="3234462"/>
                <a:ext cx="477767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7334593" y="4318734"/>
                <a:ext cx="47776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4593" y="4318734"/>
                <a:ext cx="477767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8126681" y="4471134"/>
                <a:ext cx="47776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6681" y="4471134"/>
                <a:ext cx="477767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8604448" y="3882534"/>
                <a:ext cx="47776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en-US" sz="16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6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4448" y="3882534"/>
                <a:ext cx="477767" cy="338554"/>
              </a:xfrm>
              <a:prstGeom prst="rect">
                <a:avLst/>
              </a:prstGeom>
              <a:blipFill rotWithShape="1">
                <a:blip r:embed="rId11"/>
                <a:stretch>
                  <a:fillRect r="-126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Oval 35"/>
          <p:cNvSpPr>
            <a:spLocks noChangeArrowheads="1"/>
          </p:cNvSpPr>
          <p:nvPr/>
        </p:nvSpPr>
        <p:spPr bwMode="auto">
          <a:xfrm>
            <a:off x="8763000" y="762000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5374125"/>
            <a:ext cx="1578658" cy="1266159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440" y="3427910"/>
            <a:ext cx="1614474" cy="1681744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156410"/>
            <a:ext cx="1635416" cy="170159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431" y="1112111"/>
            <a:ext cx="2176921" cy="1632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80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4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7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0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40" grpId="0" animBg="1"/>
      <p:bldP spid="40" grpId="1" animBg="1"/>
      <p:bldP spid="41" grpId="0" animBg="1"/>
      <p:bldP spid="46" grpId="0" animBg="1"/>
      <p:bldP spid="47" grpId="0"/>
      <p:bldP spid="74" grpId="0"/>
      <p:bldP spid="75" grpId="0"/>
      <p:bldP spid="77" grpId="0"/>
      <p:bldP spid="78" grpId="0"/>
      <p:bldP spid="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609600"/>
            <a:ext cx="8229600" cy="685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The Setting</a:t>
            </a:r>
            <a:endParaRPr 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5867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 b="1" dirty="0">
                <a:latin typeface="Comic Sans MS" panose="030F0702030302020204" pitchFamily="66" charset="0"/>
              </a:rPr>
              <a:t>Let </a:t>
            </a:r>
            <a:r>
              <a:rPr lang="en-US" altLang="en-US" sz="2000" b="1" dirty="0">
                <a:solidFill>
                  <a:srgbClr val="0000FF"/>
                </a:solidFill>
                <a:latin typeface="Comic Sans MS" panose="030F0702030302020204" pitchFamily="66" charset="0"/>
              </a:rPr>
              <a:t>G = (V,E) </a:t>
            </a:r>
            <a:r>
              <a:rPr lang="en-US" altLang="en-US" sz="2000" b="1" dirty="0">
                <a:latin typeface="Comic Sans MS" panose="030F0702030302020204" pitchFamily="66" charset="0"/>
              </a:rPr>
              <a:t>be a </a:t>
            </a:r>
            <a:r>
              <a:rPr lang="en-US" altLang="en-US" sz="2000" b="1" dirty="0" smtClean="0">
                <a:latin typeface="Comic Sans MS" panose="030F0702030302020204" pitchFamily="66" charset="0"/>
              </a:rPr>
              <a:t>graph, 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|V|=n.</a:t>
            </a:r>
            <a:endParaRPr lang="en-US" altLang="en-US" sz="2000" b="1" dirty="0">
              <a:latin typeface="Comic Sans MS" panose="030F0702030302020204" pitchFamily="66" charset="0"/>
            </a:endParaRPr>
          </a:p>
        </p:txBody>
      </p:sp>
      <p:sp>
        <p:nvSpPr>
          <p:cNvPr id="19" name="Text Box 32"/>
          <p:cNvSpPr txBox="1">
            <a:spLocks noChangeArrowheads="1"/>
          </p:cNvSpPr>
          <p:nvPr/>
        </p:nvSpPr>
        <p:spPr bwMode="auto">
          <a:xfrm>
            <a:off x="533400" y="2286000"/>
            <a:ext cx="44196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 b="1" dirty="0" smtClean="0">
                <a:latin typeface="Comic Sans MS" panose="030F0702030302020204" pitchFamily="66" charset="0"/>
              </a:rPr>
              <a:t>Given</a:t>
            </a:r>
            <a:r>
              <a:rPr lang="en-US" altLang="en-US" sz="2000" b="1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b="1" dirty="0">
                <a:solidFill>
                  <a:srgbClr val="008000"/>
                </a:solidFill>
                <a:latin typeface="Comic Sans MS" panose="030F0702030302020204" pitchFamily="66" charset="0"/>
              </a:rPr>
              <a:t>query</a:t>
            </a:r>
            <a:r>
              <a:rPr lang="en-US" altLang="en-US" sz="2000" b="1" dirty="0">
                <a:solidFill>
                  <a:srgbClr val="00CC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access </a:t>
            </a:r>
            <a:r>
              <a:rPr lang="en-US" altLang="en-US" sz="2000" b="1" dirty="0" smtClean="0">
                <a:latin typeface="Comic Sans MS" panose="030F0702030302020204" pitchFamily="66" charset="0"/>
              </a:rPr>
              <a:t>to 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G, </a:t>
            </a:r>
            <a:r>
              <a:rPr lang="en-US" altLang="en-US" sz="2000" b="1" dirty="0" smtClean="0">
                <a:latin typeface="Comic Sans MS" panose="030F0702030302020204" pitchFamily="66" charset="0"/>
              </a:rPr>
              <a:t>would like to compute (approximately) some measure 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anose="030F0702030302020204" pitchFamily="66" charset="0"/>
                <a:sym typeface="Symbol"/>
              </a:rPr>
              <a:t>(G)</a:t>
            </a:r>
          </a:p>
        </p:txBody>
      </p:sp>
      <p:grpSp>
        <p:nvGrpSpPr>
          <p:cNvPr id="20" name="Group 31"/>
          <p:cNvGrpSpPr>
            <a:grpSpLocks/>
          </p:cNvGrpSpPr>
          <p:nvPr/>
        </p:nvGrpSpPr>
        <p:grpSpPr bwMode="auto">
          <a:xfrm>
            <a:off x="5872373" y="2039937"/>
            <a:ext cx="2362200" cy="1905000"/>
            <a:chOff x="4080" y="1824"/>
            <a:chExt cx="1488" cy="1200"/>
          </a:xfrm>
        </p:grpSpPr>
        <p:sp>
          <p:nvSpPr>
            <p:cNvPr id="21" name="Line 12"/>
            <p:cNvSpPr>
              <a:spLocks noChangeShapeType="1"/>
            </p:cNvSpPr>
            <p:nvPr/>
          </p:nvSpPr>
          <p:spPr bwMode="auto">
            <a:xfrm>
              <a:off x="5125" y="1942"/>
              <a:ext cx="293" cy="17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6"/>
            <p:cNvSpPr>
              <a:spLocks noChangeArrowheads="1"/>
            </p:cNvSpPr>
            <p:nvPr/>
          </p:nvSpPr>
          <p:spPr bwMode="auto">
            <a:xfrm>
              <a:off x="4454" y="2089"/>
              <a:ext cx="169" cy="200"/>
            </a:xfrm>
            <a:prstGeom prst="ellipse">
              <a:avLst/>
            </a:prstGeom>
            <a:noFill/>
            <a:ln w="28575">
              <a:solidFill>
                <a:srgbClr val="CC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7"/>
            <p:cNvSpPr>
              <a:spLocks noChangeArrowheads="1"/>
            </p:cNvSpPr>
            <p:nvPr/>
          </p:nvSpPr>
          <p:spPr bwMode="auto">
            <a:xfrm>
              <a:off x="5373" y="2117"/>
              <a:ext cx="169" cy="202"/>
            </a:xfrm>
            <a:prstGeom prst="ellipse">
              <a:avLst/>
            </a:prstGeom>
            <a:noFill/>
            <a:ln w="28575">
              <a:solidFill>
                <a:srgbClr val="CC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8"/>
            <p:cNvSpPr>
              <a:spLocks noChangeArrowheads="1"/>
            </p:cNvSpPr>
            <p:nvPr/>
          </p:nvSpPr>
          <p:spPr bwMode="auto">
            <a:xfrm>
              <a:off x="4926" y="2382"/>
              <a:ext cx="170" cy="202"/>
            </a:xfrm>
            <a:prstGeom prst="ellipse">
              <a:avLst/>
            </a:prstGeom>
            <a:noFill/>
            <a:ln w="28575">
              <a:solidFill>
                <a:srgbClr val="CC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9"/>
            <p:cNvSpPr>
              <a:spLocks noChangeArrowheads="1"/>
            </p:cNvSpPr>
            <p:nvPr/>
          </p:nvSpPr>
          <p:spPr bwMode="auto">
            <a:xfrm>
              <a:off x="5398" y="2647"/>
              <a:ext cx="170" cy="200"/>
            </a:xfrm>
            <a:prstGeom prst="ellipse">
              <a:avLst/>
            </a:prstGeom>
            <a:noFill/>
            <a:ln w="28575">
              <a:solidFill>
                <a:srgbClr val="CC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10"/>
            <p:cNvSpPr>
              <a:spLocks noChangeArrowheads="1"/>
            </p:cNvSpPr>
            <p:nvPr/>
          </p:nvSpPr>
          <p:spPr bwMode="auto">
            <a:xfrm>
              <a:off x="4950" y="1824"/>
              <a:ext cx="171" cy="200"/>
            </a:xfrm>
            <a:prstGeom prst="ellipse">
              <a:avLst/>
            </a:prstGeom>
            <a:noFill/>
            <a:ln w="28575">
              <a:solidFill>
                <a:srgbClr val="CC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11"/>
            <p:cNvSpPr>
              <a:spLocks noChangeShapeType="1"/>
            </p:cNvSpPr>
            <p:nvPr/>
          </p:nvSpPr>
          <p:spPr bwMode="auto">
            <a:xfrm flipV="1">
              <a:off x="4627" y="1967"/>
              <a:ext cx="345" cy="18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13"/>
            <p:cNvSpPr>
              <a:spLocks noChangeShapeType="1"/>
            </p:cNvSpPr>
            <p:nvPr/>
          </p:nvSpPr>
          <p:spPr bwMode="auto">
            <a:xfrm>
              <a:off x="5471" y="2324"/>
              <a:ext cx="0" cy="31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14"/>
            <p:cNvSpPr>
              <a:spLocks noChangeShapeType="1"/>
            </p:cNvSpPr>
            <p:nvPr/>
          </p:nvSpPr>
          <p:spPr bwMode="auto">
            <a:xfrm>
              <a:off x="5099" y="2531"/>
              <a:ext cx="296" cy="17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15"/>
            <p:cNvSpPr>
              <a:spLocks noChangeShapeType="1"/>
            </p:cNvSpPr>
            <p:nvPr/>
          </p:nvSpPr>
          <p:spPr bwMode="auto">
            <a:xfrm flipV="1">
              <a:off x="5076" y="2261"/>
              <a:ext cx="293" cy="15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16"/>
            <p:cNvSpPr>
              <a:spLocks noChangeShapeType="1"/>
            </p:cNvSpPr>
            <p:nvPr/>
          </p:nvSpPr>
          <p:spPr bwMode="auto">
            <a:xfrm>
              <a:off x="4603" y="2266"/>
              <a:ext cx="318" cy="17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17"/>
            <p:cNvSpPr>
              <a:spLocks noChangeArrowheads="1"/>
            </p:cNvSpPr>
            <p:nvPr/>
          </p:nvSpPr>
          <p:spPr bwMode="auto">
            <a:xfrm>
              <a:off x="4602" y="2529"/>
              <a:ext cx="171" cy="202"/>
            </a:xfrm>
            <a:prstGeom prst="ellipse">
              <a:avLst/>
            </a:prstGeom>
            <a:noFill/>
            <a:ln w="28575">
              <a:solidFill>
                <a:srgbClr val="CC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18"/>
            <p:cNvSpPr>
              <a:spLocks noChangeArrowheads="1"/>
            </p:cNvSpPr>
            <p:nvPr/>
          </p:nvSpPr>
          <p:spPr bwMode="auto">
            <a:xfrm>
              <a:off x="4080" y="2324"/>
              <a:ext cx="170" cy="200"/>
            </a:xfrm>
            <a:prstGeom prst="ellipse">
              <a:avLst/>
            </a:prstGeom>
            <a:noFill/>
            <a:ln w="28575">
              <a:solidFill>
                <a:srgbClr val="CC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19"/>
            <p:cNvSpPr>
              <a:spLocks noChangeShapeType="1"/>
            </p:cNvSpPr>
            <p:nvPr/>
          </p:nvSpPr>
          <p:spPr bwMode="auto">
            <a:xfrm>
              <a:off x="4230" y="2501"/>
              <a:ext cx="368" cy="14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20"/>
            <p:cNvSpPr>
              <a:spLocks noChangeArrowheads="1"/>
            </p:cNvSpPr>
            <p:nvPr/>
          </p:nvSpPr>
          <p:spPr bwMode="auto">
            <a:xfrm>
              <a:off x="4155" y="2824"/>
              <a:ext cx="169" cy="200"/>
            </a:xfrm>
            <a:prstGeom prst="ellipse">
              <a:avLst/>
            </a:prstGeom>
            <a:noFill/>
            <a:ln w="28575">
              <a:solidFill>
                <a:srgbClr val="CC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21"/>
            <p:cNvSpPr>
              <a:spLocks noChangeShapeType="1"/>
            </p:cNvSpPr>
            <p:nvPr/>
          </p:nvSpPr>
          <p:spPr bwMode="auto">
            <a:xfrm flipH="1">
              <a:off x="4301" y="2706"/>
              <a:ext cx="326" cy="14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22"/>
            <p:cNvSpPr>
              <a:spLocks noChangeShapeType="1"/>
            </p:cNvSpPr>
            <p:nvPr/>
          </p:nvSpPr>
          <p:spPr bwMode="auto">
            <a:xfrm>
              <a:off x="4155" y="2531"/>
              <a:ext cx="45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27"/>
            <p:cNvSpPr>
              <a:spLocks noChangeShapeType="1"/>
            </p:cNvSpPr>
            <p:nvPr/>
          </p:nvSpPr>
          <p:spPr bwMode="auto">
            <a:xfrm>
              <a:off x="4507" y="2282"/>
              <a:ext cx="144" cy="240"/>
            </a:xfrm>
            <a:prstGeom prst="line">
              <a:avLst/>
            </a:prstGeom>
            <a:noFill/>
            <a:ln w="28575" cap="sq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9" name="Line 28"/>
            <p:cNvSpPr>
              <a:spLocks noChangeShapeType="1"/>
            </p:cNvSpPr>
            <p:nvPr/>
          </p:nvSpPr>
          <p:spPr bwMode="auto">
            <a:xfrm flipH="1">
              <a:off x="4331" y="2782"/>
              <a:ext cx="1076" cy="158"/>
            </a:xfrm>
            <a:prstGeom prst="line">
              <a:avLst/>
            </a:prstGeom>
            <a:noFill/>
            <a:ln w="28575" cap="sq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0" name="Line 29"/>
            <p:cNvSpPr>
              <a:spLocks noChangeShapeType="1"/>
            </p:cNvSpPr>
            <p:nvPr/>
          </p:nvSpPr>
          <p:spPr bwMode="auto">
            <a:xfrm flipH="1">
              <a:off x="4782" y="2526"/>
              <a:ext cx="144" cy="54"/>
            </a:xfrm>
            <a:prstGeom prst="line">
              <a:avLst/>
            </a:prstGeom>
            <a:noFill/>
            <a:ln w="28575" cap="sq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pic>
        <p:nvPicPr>
          <p:cNvPr id="41" name="Picture 28" descr="AG0031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029" y="1095375"/>
            <a:ext cx="623888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Line 26"/>
          <p:cNvSpPr>
            <a:spLocks noChangeShapeType="1"/>
          </p:cNvSpPr>
          <p:nvPr/>
        </p:nvSpPr>
        <p:spPr bwMode="auto">
          <a:xfrm>
            <a:off x="6588336" y="1905000"/>
            <a:ext cx="304800" cy="381000"/>
          </a:xfrm>
          <a:prstGeom prst="line">
            <a:avLst/>
          </a:prstGeom>
          <a:noFill/>
          <a:ln w="28575" cap="sq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" name="Line 25"/>
          <p:cNvSpPr>
            <a:spLocks noChangeShapeType="1"/>
          </p:cNvSpPr>
          <p:nvPr/>
        </p:nvSpPr>
        <p:spPr bwMode="auto">
          <a:xfrm flipH="1">
            <a:off x="6259724" y="2000310"/>
            <a:ext cx="152400" cy="1066800"/>
          </a:xfrm>
          <a:prstGeom prst="line">
            <a:avLst/>
          </a:prstGeom>
          <a:noFill/>
          <a:ln w="28575" cap="sq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44" name="Picture 26" descr="AG00315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808" y="2249487"/>
            <a:ext cx="608013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614572" y="4191000"/>
            <a:ext cx="799602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Possible queries: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Degree queries: </a:t>
            </a:r>
            <a:r>
              <a:rPr lang="en-US" altLang="en-US" sz="2000" b="1" dirty="0" smtClean="0">
                <a:latin typeface="Comic Sans MS" panose="030F0702030302020204" pitchFamily="66" charset="0"/>
              </a:rPr>
              <a:t>What is the degree of vertex 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v</a:t>
            </a:r>
            <a:r>
              <a:rPr lang="en-US" altLang="en-US" sz="2000" b="1" dirty="0" smtClean="0">
                <a:latin typeface="Comic Sans MS" panose="030F0702030302020204" pitchFamily="66" charset="0"/>
              </a:rPr>
              <a:t> (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d(v)</a:t>
            </a:r>
            <a:r>
              <a:rPr lang="en-US" altLang="en-US" sz="2000" b="1" dirty="0" smtClean="0">
                <a:latin typeface="Comic Sans MS" panose="030F0702030302020204" pitchFamily="66" charset="0"/>
              </a:rPr>
              <a:t>)?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Neighbor queries: </a:t>
            </a:r>
            <a:r>
              <a:rPr lang="en-US" altLang="en-US" sz="2000" b="1" dirty="0" smtClean="0">
                <a:latin typeface="Comic Sans MS" panose="030F0702030302020204" pitchFamily="66" charset="0"/>
              </a:rPr>
              <a:t>what is the </a:t>
            </a:r>
            <a:r>
              <a:rPr lang="en-US" altLang="en-US" sz="2000" b="1" dirty="0" err="1" smtClean="0">
                <a:solidFill>
                  <a:srgbClr val="0000FF"/>
                </a:solidFill>
                <a:latin typeface="Comic Sans MS" panose="030F0702030302020204" pitchFamily="66" charset="0"/>
              </a:rPr>
              <a:t>i</a:t>
            </a:r>
            <a:r>
              <a:rPr lang="en-US" altLang="en-US" sz="2000" b="1" dirty="0" err="1" smtClean="0">
                <a:latin typeface="Comic Sans MS" panose="030F0702030302020204" pitchFamily="66" charset="0"/>
              </a:rPr>
              <a:t>’th</a:t>
            </a:r>
            <a:r>
              <a:rPr lang="en-US" altLang="en-US" sz="2000" b="1" dirty="0" smtClean="0">
                <a:latin typeface="Comic Sans MS" panose="030F0702030302020204" pitchFamily="66" charset="0"/>
              </a:rPr>
              <a:t> neighbor of 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v</a:t>
            </a:r>
            <a:r>
              <a:rPr lang="en-US" altLang="en-US" sz="2000" b="1" dirty="0" smtClean="0">
                <a:latin typeface="Comic Sans MS" panose="030F0702030302020204" pitchFamily="66" charset="0"/>
              </a:rPr>
              <a:t>? 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Pair queries: </a:t>
            </a:r>
            <a:r>
              <a:rPr lang="en-US" altLang="en-US" sz="2000" b="1" dirty="0" smtClean="0">
                <a:latin typeface="Comic Sans MS" panose="030F0702030302020204" pitchFamily="66" charset="0"/>
              </a:rPr>
              <a:t>Is there an edge between 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u</a:t>
            </a:r>
            <a:r>
              <a:rPr lang="en-US" altLang="en-US" sz="2000" b="1" dirty="0" smtClean="0">
                <a:latin typeface="Comic Sans MS" panose="030F0702030302020204" pitchFamily="66" charset="0"/>
              </a:rPr>
              <a:t> and 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v</a:t>
            </a:r>
            <a:r>
              <a:rPr lang="en-US" altLang="en-US" sz="2000" b="1" dirty="0" smtClean="0">
                <a:latin typeface="Comic Sans MS" panose="030F0702030302020204" pitchFamily="66" charset="0"/>
              </a:rPr>
              <a:t>?</a:t>
            </a:r>
            <a:endParaRPr lang="en-US" altLang="en-US" sz="2000" b="1" dirty="0">
              <a:latin typeface="Comic Sans MS" panose="030F0702030302020204" pitchFamily="66" charset="0"/>
            </a:endParaRPr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6302723" y="1277035"/>
            <a:ext cx="4093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8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?</a:t>
            </a:r>
            <a:endParaRPr lang="en-US" altLang="en-US" sz="2800" b="1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9398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utoUpdateAnimBg="0"/>
      <p:bldP spid="19" grpId="0" autoUpdateAnimBg="0"/>
      <p:bldP spid="42" grpId="0" animBg="1"/>
      <p:bldP spid="43" grpId="0" animBg="1"/>
      <p:bldP spid="45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609600"/>
            <a:ext cx="8229600" cy="685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Lower bound idea(s)</a:t>
            </a:r>
            <a:endParaRPr 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42875" y="1447799"/>
            <a:ext cx="88392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err="1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Recal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: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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(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n/t</a:t>
            </a:r>
            <a:r>
              <a:rPr lang="en-US" sz="20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1/3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 +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min{m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3/2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/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t,m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})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/>
            </a:r>
            <a:b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</a:br>
            <a:endParaRPr lang="en-US" sz="2000" b="1" dirty="0" smtClean="0">
              <a:solidFill>
                <a:srgbClr val="0000FF"/>
              </a:solidFill>
              <a:latin typeface="Comic Sans MS" pitchFamily="66" charset="0"/>
              <a:ea typeface="굴림" pitchFamily="50" charset="-127"/>
              <a:sym typeface="Symbol" pitchFamily="18" charset="2"/>
            </a:endParaRP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LB of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(n/t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1/3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is a simple </a:t>
            </a: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“hitting”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lower bound: With fewer than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n/t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1/3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queries cannot distinguish between:</a:t>
            </a: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n empty graph -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no triangles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, </a:t>
            </a: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 graph containing a </a:t>
            </a: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clique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of over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1/3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vertices, and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n-t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1/3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independent set –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(t)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triangles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.</a:t>
            </a:r>
            <a:endParaRPr lang="en-US" sz="2000" b="1" dirty="0">
              <a:latin typeface="Comic Sans MS" pitchFamily="66" charset="0"/>
              <a:ea typeface="굴림" pitchFamily="50" charset="-127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537252" y="3918737"/>
            <a:ext cx="1262912" cy="808228"/>
            <a:chOff x="457200" y="3456130"/>
            <a:chExt cx="1262912" cy="808228"/>
          </a:xfrm>
        </p:grpSpPr>
        <p:sp>
          <p:nvSpPr>
            <p:cNvPr id="58" name="Oval 36"/>
            <p:cNvSpPr>
              <a:spLocks noChangeArrowheads="1"/>
            </p:cNvSpPr>
            <p:nvPr/>
          </p:nvSpPr>
          <p:spPr bwMode="auto">
            <a:xfrm>
              <a:off x="762000" y="3456130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Oval 38"/>
            <p:cNvSpPr>
              <a:spLocks noChangeArrowheads="1"/>
            </p:cNvSpPr>
            <p:nvPr/>
          </p:nvSpPr>
          <p:spPr bwMode="auto">
            <a:xfrm>
              <a:off x="914400" y="4030270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39"/>
            <p:cNvSpPr>
              <a:spLocks noChangeArrowheads="1"/>
            </p:cNvSpPr>
            <p:nvPr/>
          </p:nvSpPr>
          <p:spPr bwMode="auto">
            <a:xfrm>
              <a:off x="457200" y="3559133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Oval 40"/>
            <p:cNvSpPr>
              <a:spLocks noChangeArrowheads="1"/>
            </p:cNvSpPr>
            <p:nvPr/>
          </p:nvSpPr>
          <p:spPr bwMode="auto">
            <a:xfrm>
              <a:off x="1143000" y="3559133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Oval 41"/>
            <p:cNvSpPr>
              <a:spLocks noChangeArrowheads="1"/>
            </p:cNvSpPr>
            <p:nvPr/>
          </p:nvSpPr>
          <p:spPr bwMode="auto">
            <a:xfrm>
              <a:off x="529548" y="3891260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38"/>
            <p:cNvSpPr>
              <a:spLocks noChangeArrowheads="1"/>
            </p:cNvSpPr>
            <p:nvPr/>
          </p:nvSpPr>
          <p:spPr bwMode="auto">
            <a:xfrm>
              <a:off x="798174" y="3736243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38"/>
            <p:cNvSpPr>
              <a:spLocks noChangeArrowheads="1"/>
            </p:cNvSpPr>
            <p:nvPr/>
          </p:nvSpPr>
          <p:spPr bwMode="auto">
            <a:xfrm>
              <a:off x="1154390" y="3840022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Oval 38"/>
            <p:cNvSpPr>
              <a:spLocks noChangeArrowheads="1"/>
            </p:cNvSpPr>
            <p:nvPr/>
          </p:nvSpPr>
          <p:spPr bwMode="auto">
            <a:xfrm>
              <a:off x="1194355" y="4197334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Oval 38"/>
            <p:cNvSpPr>
              <a:spLocks noChangeArrowheads="1"/>
            </p:cNvSpPr>
            <p:nvPr/>
          </p:nvSpPr>
          <p:spPr bwMode="auto">
            <a:xfrm>
              <a:off x="1396306" y="4005387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Oval 38"/>
            <p:cNvSpPr>
              <a:spLocks noChangeArrowheads="1"/>
            </p:cNvSpPr>
            <p:nvPr/>
          </p:nvSpPr>
          <p:spPr bwMode="auto">
            <a:xfrm>
              <a:off x="1647764" y="3826032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Oval 38"/>
            <p:cNvSpPr>
              <a:spLocks noChangeArrowheads="1"/>
            </p:cNvSpPr>
            <p:nvPr/>
          </p:nvSpPr>
          <p:spPr bwMode="auto">
            <a:xfrm>
              <a:off x="1440079" y="3649597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Oval 38"/>
            <p:cNvSpPr>
              <a:spLocks noChangeArrowheads="1"/>
            </p:cNvSpPr>
            <p:nvPr/>
          </p:nvSpPr>
          <p:spPr bwMode="auto">
            <a:xfrm>
              <a:off x="672467" y="4163822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4159541" y="3910108"/>
            <a:ext cx="1647115" cy="774716"/>
            <a:chOff x="4159541" y="3910108"/>
            <a:chExt cx="1647115" cy="774716"/>
          </a:xfrm>
        </p:grpSpPr>
        <p:sp>
          <p:nvSpPr>
            <p:cNvPr id="6" name="Oval 36"/>
            <p:cNvSpPr>
              <a:spLocks noChangeArrowheads="1"/>
            </p:cNvSpPr>
            <p:nvPr/>
          </p:nvSpPr>
          <p:spPr bwMode="auto">
            <a:xfrm>
              <a:off x="4464341" y="3910108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38"/>
            <p:cNvSpPr>
              <a:spLocks noChangeArrowheads="1"/>
            </p:cNvSpPr>
            <p:nvPr/>
          </p:nvSpPr>
          <p:spPr bwMode="auto">
            <a:xfrm>
              <a:off x="4616741" y="4484248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39"/>
            <p:cNvSpPr>
              <a:spLocks noChangeArrowheads="1"/>
            </p:cNvSpPr>
            <p:nvPr/>
          </p:nvSpPr>
          <p:spPr bwMode="auto">
            <a:xfrm>
              <a:off x="4159541" y="4013111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40"/>
            <p:cNvSpPr>
              <a:spLocks noChangeArrowheads="1"/>
            </p:cNvSpPr>
            <p:nvPr/>
          </p:nvSpPr>
          <p:spPr bwMode="auto">
            <a:xfrm>
              <a:off x="4845341" y="4013111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41"/>
            <p:cNvSpPr>
              <a:spLocks noChangeArrowheads="1"/>
            </p:cNvSpPr>
            <p:nvPr/>
          </p:nvSpPr>
          <p:spPr bwMode="auto">
            <a:xfrm>
              <a:off x="4231889" y="4345238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38"/>
            <p:cNvSpPr>
              <a:spLocks noChangeArrowheads="1"/>
            </p:cNvSpPr>
            <p:nvPr/>
          </p:nvSpPr>
          <p:spPr bwMode="auto">
            <a:xfrm>
              <a:off x="4500515" y="4190221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38"/>
            <p:cNvSpPr>
              <a:spLocks noChangeArrowheads="1"/>
            </p:cNvSpPr>
            <p:nvPr/>
          </p:nvSpPr>
          <p:spPr bwMode="auto">
            <a:xfrm>
              <a:off x="4856731" y="4294000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38"/>
            <p:cNvSpPr>
              <a:spLocks noChangeArrowheads="1"/>
            </p:cNvSpPr>
            <p:nvPr/>
          </p:nvSpPr>
          <p:spPr bwMode="auto">
            <a:xfrm>
              <a:off x="4374808" y="4617800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401884" y="4043153"/>
              <a:ext cx="404772" cy="369109"/>
              <a:chOff x="5687376" y="4043153"/>
              <a:chExt cx="404772" cy="369109"/>
            </a:xfrm>
          </p:grpSpPr>
          <p:sp>
            <p:nvSpPr>
              <p:cNvPr id="51" name="Oval 38"/>
              <p:cNvSpPr>
                <a:spLocks noChangeArrowheads="1"/>
              </p:cNvSpPr>
              <p:nvPr/>
            </p:nvSpPr>
            <p:spPr bwMode="auto">
              <a:xfrm>
                <a:off x="5687376" y="4194379"/>
                <a:ext cx="72348" cy="67024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Oval 38"/>
              <p:cNvSpPr>
                <a:spLocks noChangeArrowheads="1"/>
              </p:cNvSpPr>
              <p:nvPr/>
            </p:nvSpPr>
            <p:spPr bwMode="auto">
              <a:xfrm>
                <a:off x="5832072" y="4043153"/>
                <a:ext cx="72348" cy="67024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Oval 38"/>
              <p:cNvSpPr>
                <a:spLocks noChangeArrowheads="1"/>
              </p:cNvSpPr>
              <p:nvPr/>
            </p:nvSpPr>
            <p:spPr bwMode="auto">
              <a:xfrm>
                <a:off x="6019800" y="4137087"/>
                <a:ext cx="72348" cy="67024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Oval 38"/>
              <p:cNvSpPr>
                <a:spLocks noChangeArrowheads="1"/>
              </p:cNvSpPr>
              <p:nvPr/>
            </p:nvSpPr>
            <p:spPr bwMode="auto">
              <a:xfrm>
                <a:off x="5867400" y="4345238"/>
                <a:ext cx="72348" cy="67024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Line 45"/>
              <p:cNvSpPr>
                <a:spLocks noChangeShapeType="1"/>
              </p:cNvSpPr>
              <p:nvPr/>
            </p:nvSpPr>
            <p:spPr bwMode="auto">
              <a:xfrm flipV="1">
                <a:off x="5939748" y="4204111"/>
                <a:ext cx="80052" cy="17463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45"/>
              <p:cNvSpPr>
                <a:spLocks noChangeShapeType="1"/>
              </p:cNvSpPr>
              <p:nvPr/>
            </p:nvSpPr>
            <p:spPr bwMode="auto">
              <a:xfrm flipH="1" flipV="1">
                <a:off x="5759724" y="4257244"/>
                <a:ext cx="93864" cy="12150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45"/>
              <p:cNvSpPr>
                <a:spLocks noChangeShapeType="1"/>
              </p:cNvSpPr>
              <p:nvPr/>
            </p:nvSpPr>
            <p:spPr bwMode="auto">
              <a:xfrm>
                <a:off x="5853588" y="4112204"/>
                <a:ext cx="42387" cy="25977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45"/>
              <p:cNvSpPr>
                <a:spLocks noChangeShapeType="1"/>
              </p:cNvSpPr>
              <p:nvPr/>
            </p:nvSpPr>
            <p:spPr bwMode="auto">
              <a:xfrm flipH="1" flipV="1">
                <a:off x="5874781" y="4059514"/>
                <a:ext cx="187728" cy="873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Line 45"/>
              <p:cNvSpPr>
                <a:spLocks noChangeShapeType="1"/>
              </p:cNvSpPr>
              <p:nvPr/>
            </p:nvSpPr>
            <p:spPr bwMode="auto">
              <a:xfrm flipV="1">
                <a:off x="5687376" y="4076665"/>
                <a:ext cx="166212" cy="13759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Line 45"/>
              <p:cNvSpPr>
                <a:spLocks noChangeShapeType="1"/>
              </p:cNvSpPr>
              <p:nvPr/>
            </p:nvSpPr>
            <p:spPr bwMode="auto">
              <a:xfrm flipV="1">
                <a:off x="5710866" y="4179228"/>
                <a:ext cx="345108" cy="5313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202204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229600" cy="685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Lower bound idea(s) continued</a:t>
            </a:r>
            <a:endParaRPr 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2400" y="990600"/>
            <a:ext cx="8839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LB of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(m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3/2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/t )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(for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tm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1/2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</a:t>
            </a:r>
            <a:b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Basic structure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: Complete bipartite graph with both sides of size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m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1/2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(remaining vertices, independent set).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No triangles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.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86047" y="3276600"/>
            <a:ext cx="8839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Consider adding edges </a:t>
            </a:r>
            <a:r>
              <a:rPr lang="en-US" sz="2000" b="1" dirty="0" err="1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btwn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vertices on lhs of bipartite graph. </a:t>
            </a:r>
            <a:b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Each edge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gives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m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1/2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triangles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. </a:t>
            </a: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(For example: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t=(m)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, add (random) perfect matching.)</a:t>
            </a:r>
            <a:b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endParaRPr lang="en-US" sz="2000" b="1" dirty="0" smtClean="0">
              <a:solidFill>
                <a:srgbClr val="000000"/>
              </a:solidFill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Small difficulty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: degrees of lhs vertices “give it away”. Take care by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removing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bipartite edges and </a:t>
            </a: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adding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matching edges on </a:t>
            </a:r>
            <a:r>
              <a:rPr lang="en-US" sz="2000" b="1" dirty="0" err="1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rhs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40051" y="2133600"/>
            <a:ext cx="2164040" cy="808228"/>
            <a:chOff x="304800" y="3426158"/>
            <a:chExt cx="2164040" cy="808228"/>
          </a:xfrm>
        </p:grpSpPr>
        <p:sp>
          <p:nvSpPr>
            <p:cNvPr id="7" name="Oval 36"/>
            <p:cNvSpPr>
              <a:spLocks noChangeArrowheads="1"/>
            </p:cNvSpPr>
            <p:nvPr/>
          </p:nvSpPr>
          <p:spPr bwMode="auto">
            <a:xfrm>
              <a:off x="2133600" y="3426158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37"/>
            <p:cNvSpPr>
              <a:spLocks noChangeArrowheads="1"/>
            </p:cNvSpPr>
            <p:nvPr/>
          </p:nvSpPr>
          <p:spPr bwMode="auto">
            <a:xfrm>
              <a:off x="304800" y="3438176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38"/>
            <p:cNvSpPr>
              <a:spLocks noChangeArrowheads="1"/>
            </p:cNvSpPr>
            <p:nvPr/>
          </p:nvSpPr>
          <p:spPr bwMode="auto">
            <a:xfrm>
              <a:off x="2123657" y="3948361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39"/>
            <p:cNvSpPr>
              <a:spLocks noChangeArrowheads="1"/>
            </p:cNvSpPr>
            <p:nvPr/>
          </p:nvSpPr>
          <p:spPr bwMode="auto">
            <a:xfrm>
              <a:off x="1905000" y="3553649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40"/>
            <p:cNvSpPr>
              <a:spLocks noChangeArrowheads="1"/>
            </p:cNvSpPr>
            <p:nvPr/>
          </p:nvSpPr>
          <p:spPr bwMode="auto">
            <a:xfrm>
              <a:off x="2205948" y="3684380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41"/>
            <p:cNvSpPr>
              <a:spLocks noChangeArrowheads="1"/>
            </p:cNvSpPr>
            <p:nvPr/>
          </p:nvSpPr>
          <p:spPr bwMode="auto">
            <a:xfrm>
              <a:off x="1900102" y="3824661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45"/>
            <p:cNvSpPr>
              <a:spLocks noChangeShapeType="1"/>
            </p:cNvSpPr>
            <p:nvPr/>
          </p:nvSpPr>
          <p:spPr bwMode="auto">
            <a:xfrm>
              <a:off x="377148" y="3493182"/>
              <a:ext cx="8420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46"/>
            <p:cNvSpPr>
              <a:spLocks noChangeShapeType="1"/>
            </p:cNvSpPr>
            <p:nvPr/>
          </p:nvSpPr>
          <p:spPr bwMode="auto">
            <a:xfrm flipH="1" flipV="1">
              <a:off x="377148" y="3493182"/>
              <a:ext cx="842052" cy="2091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48"/>
            <p:cNvSpPr>
              <a:spLocks noChangeShapeType="1"/>
            </p:cNvSpPr>
            <p:nvPr/>
          </p:nvSpPr>
          <p:spPr bwMode="auto">
            <a:xfrm flipV="1">
              <a:off x="322824" y="3518316"/>
              <a:ext cx="896376" cy="7160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49"/>
            <p:cNvSpPr>
              <a:spLocks noChangeShapeType="1"/>
            </p:cNvSpPr>
            <p:nvPr/>
          </p:nvSpPr>
          <p:spPr bwMode="auto">
            <a:xfrm>
              <a:off x="340974" y="3505200"/>
              <a:ext cx="875735" cy="64809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50"/>
            <p:cNvSpPr>
              <a:spLocks noChangeShapeType="1"/>
            </p:cNvSpPr>
            <p:nvPr/>
          </p:nvSpPr>
          <p:spPr bwMode="auto">
            <a:xfrm flipH="1">
              <a:off x="377148" y="3505201"/>
              <a:ext cx="851294" cy="1639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Oval 37"/>
            <p:cNvSpPr>
              <a:spLocks noChangeArrowheads="1"/>
            </p:cNvSpPr>
            <p:nvPr/>
          </p:nvSpPr>
          <p:spPr bwMode="auto">
            <a:xfrm>
              <a:off x="304800" y="3650868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37"/>
            <p:cNvSpPr>
              <a:spLocks noChangeArrowheads="1"/>
            </p:cNvSpPr>
            <p:nvPr/>
          </p:nvSpPr>
          <p:spPr bwMode="auto">
            <a:xfrm>
              <a:off x="304800" y="4167362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37"/>
            <p:cNvSpPr>
              <a:spLocks noChangeArrowheads="1"/>
            </p:cNvSpPr>
            <p:nvPr/>
          </p:nvSpPr>
          <p:spPr bwMode="auto">
            <a:xfrm>
              <a:off x="1219200" y="3438176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37"/>
            <p:cNvSpPr>
              <a:spLocks noChangeArrowheads="1"/>
            </p:cNvSpPr>
            <p:nvPr/>
          </p:nvSpPr>
          <p:spPr bwMode="auto">
            <a:xfrm>
              <a:off x="1219200" y="3635608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37"/>
            <p:cNvSpPr>
              <a:spLocks noChangeArrowheads="1"/>
            </p:cNvSpPr>
            <p:nvPr/>
          </p:nvSpPr>
          <p:spPr bwMode="auto">
            <a:xfrm>
              <a:off x="1219200" y="4157488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45"/>
            <p:cNvSpPr>
              <a:spLocks noChangeShapeType="1"/>
            </p:cNvSpPr>
            <p:nvPr/>
          </p:nvSpPr>
          <p:spPr bwMode="auto">
            <a:xfrm>
              <a:off x="377148" y="3691112"/>
              <a:ext cx="8420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45"/>
            <p:cNvSpPr>
              <a:spLocks noChangeShapeType="1"/>
            </p:cNvSpPr>
            <p:nvPr/>
          </p:nvSpPr>
          <p:spPr bwMode="auto">
            <a:xfrm>
              <a:off x="377148" y="4196286"/>
              <a:ext cx="8420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49"/>
            <p:cNvSpPr>
              <a:spLocks noChangeShapeType="1"/>
            </p:cNvSpPr>
            <p:nvPr/>
          </p:nvSpPr>
          <p:spPr bwMode="auto">
            <a:xfrm>
              <a:off x="377148" y="3724624"/>
              <a:ext cx="851294" cy="4577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48"/>
            <p:cNvSpPr>
              <a:spLocks noChangeShapeType="1"/>
            </p:cNvSpPr>
            <p:nvPr/>
          </p:nvSpPr>
          <p:spPr bwMode="auto">
            <a:xfrm flipV="1">
              <a:off x="331449" y="3717891"/>
              <a:ext cx="923925" cy="46453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Oval 38"/>
            <p:cNvSpPr>
              <a:spLocks noChangeArrowheads="1"/>
            </p:cNvSpPr>
            <p:nvPr/>
          </p:nvSpPr>
          <p:spPr bwMode="auto">
            <a:xfrm>
              <a:off x="2353660" y="3830195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38"/>
            <p:cNvSpPr>
              <a:spLocks noChangeArrowheads="1"/>
            </p:cNvSpPr>
            <p:nvPr/>
          </p:nvSpPr>
          <p:spPr bwMode="auto">
            <a:xfrm>
              <a:off x="2396492" y="3573944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962400" y="2167112"/>
            <a:ext cx="2164040" cy="808228"/>
            <a:chOff x="3962400" y="2167112"/>
            <a:chExt cx="2164040" cy="808228"/>
          </a:xfrm>
        </p:grpSpPr>
        <p:sp>
          <p:nvSpPr>
            <p:cNvPr id="30" name="Oval 36"/>
            <p:cNvSpPr>
              <a:spLocks noChangeArrowheads="1"/>
            </p:cNvSpPr>
            <p:nvPr/>
          </p:nvSpPr>
          <p:spPr bwMode="auto">
            <a:xfrm>
              <a:off x="5791200" y="2167112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37"/>
            <p:cNvSpPr>
              <a:spLocks noChangeArrowheads="1"/>
            </p:cNvSpPr>
            <p:nvPr/>
          </p:nvSpPr>
          <p:spPr bwMode="auto">
            <a:xfrm>
              <a:off x="3962400" y="2179130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38"/>
            <p:cNvSpPr>
              <a:spLocks noChangeArrowheads="1"/>
            </p:cNvSpPr>
            <p:nvPr/>
          </p:nvSpPr>
          <p:spPr bwMode="auto">
            <a:xfrm>
              <a:off x="5781257" y="2689315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39"/>
            <p:cNvSpPr>
              <a:spLocks noChangeArrowheads="1"/>
            </p:cNvSpPr>
            <p:nvPr/>
          </p:nvSpPr>
          <p:spPr bwMode="auto">
            <a:xfrm>
              <a:off x="5562600" y="2294603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40"/>
            <p:cNvSpPr>
              <a:spLocks noChangeArrowheads="1"/>
            </p:cNvSpPr>
            <p:nvPr/>
          </p:nvSpPr>
          <p:spPr bwMode="auto">
            <a:xfrm>
              <a:off x="5863548" y="2425334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41"/>
            <p:cNvSpPr>
              <a:spLocks noChangeArrowheads="1"/>
            </p:cNvSpPr>
            <p:nvPr/>
          </p:nvSpPr>
          <p:spPr bwMode="auto">
            <a:xfrm>
              <a:off x="5557702" y="2565615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45"/>
            <p:cNvSpPr>
              <a:spLocks noChangeShapeType="1"/>
            </p:cNvSpPr>
            <p:nvPr/>
          </p:nvSpPr>
          <p:spPr bwMode="auto">
            <a:xfrm>
              <a:off x="4034748" y="2234136"/>
              <a:ext cx="8420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46"/>
            <p:cNvSpPr>
              <a:spLocks noChangeShapeType="1"/>
            </p:cNvSpPr>
            <p:nvPr/>
          </p:nvSpPr>
          <p:spPr bwMode="auto">
            <a:xfrm flipH="1" flipV="1">
              <a:off x="4034748" y="2234136"/>
              <a:ext cx="842052" cy="2091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48"/>
            <p:cNvSpPr>
              <a:spLocks noChangeShapeType="1"/>
            </p:cNvSpPr>
            <p:nvPr/>
          </p:nvSpPr>
          <p:spPr bwMode="auto">
            <a:xfrm flipV="1">
              <a:off x="3980424" y="2259270"/>
              <a:ext cx="896376" cy="7160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49"/>
            <p:cNvSpPr>
              <a:spLocks noChangeShapeType="1"/>
            </p:cNvSpPr>
            <p:nvPr/>
          </p:nvSpPr>
          <p:spPr bwMode="auto">
            <a:xfrm>
              <a:off x="3998574" y="2246154"/>
              <a:ext cx="875735" cy="64809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50"/>
            <p:cNvSpPr>
              <a:spLocks noChangeShapeType="1"/>
            </p:cNvSpPr>
            <p:nvPr/>
          </p:nvSpPr>
          <p:spPr bwMode="auto">
            <a:xfrm flipH="1">
              <a:off x="4034748" y="2246155"/>
              <a:ext cx="851294" cy="1639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Oval 37"/>
            <p:cNvSpPr>
              <a:spLocks noChangeArrowheads="1"/>
            </p:cNvSpPr>
            <p:nvPr/>
          </p:nvSpPr>
          <p:spPr bwMode="auto">
            <a:xfrm>
              <a:off x="3962400" y="2391822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37"/>
            <p:cNvSpPr>
              <a:spLocks noChangeArrowheads="1"/>
            </p:cNvSpPr>
            <p:nvPr/>
          </p:nvSpPr>
          <p:spPr bwMode="auto">
            <a:xfrm>
              <a:off x="3962400" y="2908316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Oval 37"/>
            <p:cNvSpPr>
              <a:spLocks noChangeArrowheads="1"/>
            </p:cNvSpPr>
            <p:nvPr/>
          </p:nvSpPr>
          <p:spPr bwMode="auto">
            <a:xfrm>
              <a:off x="4876800" y="2179130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Oval 37"/>
            <p:cNvSpPr>
              <a:spLocks noChangeArrowheads="1"/>
            </p:cNvSpPr>
            <p:nvPr/>
          </p:nvSpPr>
          <p:spPr bwMode="auto">
            <a:xfrm>
              <a:off x="4876800" y="2376562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Oval 37"/>
            <p:cNvSpPr>
              <a:spLocks noChangeArrowheads="1"/>
            </p:cNvSpPr>
            <p:nvPr/>
          </p:nvSpPr>
          <p:spPr bwMode="auto">
            <a:xfrm>
              <a:off x="4876800" y="2898442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>
              <a:off x="4034748" y="2432066"/>
              <a:ext cx="8420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auto">
            <a:xfrm>
              <a:off x="4034748" y="2937240"/>
              <a:ext cx="8420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49"/>
            <p:cNvSpPr>
              <a:spLocks noChangeShapeType="1"/>
            </p:cNvSpPr>
            <p:nvPr/>
          </p:nvSpPr>
          <p:spPr bwMode="auto">
            <a:xfrm>
              <a:off x="4034748" y="2465578"/>
              <a:ext cx="851294" cy="4577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48"/>
            <p:cNvSpPr>
              <a:spLocks noChangeShapeType="1"/>
            </p:cNvSpPr>
            <p:nvPr/>
          </p:nvSpPr>
          <p:spPr bwMode="auto">
            <a:xfrm flipV="1">
              <a:off x="4037610" y="2458845"/>
              <a:ext cx="875364" cy="4743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Oval 38"/>
            <p:cNvSpPr>
              <a:spLocks noChangeArrowheads="1"/>
            </p:cNvSpPr>
            <p:nvPr/>
          </p:nvSpPr>
          <p:spPr bwMode="auto">
            <a:xfrm>
              <a:off x="6011260" y="2571149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Oval 38"/>
            <p:cNvSpPr>
              <a:spLocks noChangeArrowheads="1"/>
            </p:cNvSpPr>
            <p:nvPr/>
          </p:nvSpPr>
          <p:spPr bwMode="auto">
            <a:xfrm>
              <a:off x="6054092" y="2314898"/>
              <a:ext cx="72348" cy="6702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59" name="Straight Connector 58"/>
          <p:cNvCxnSpPr>
            <a:stCxn id="37" idx="1"/>
            <a:endCxn id="43" idx="2"/>
          </p:cNvCxnSpPr>
          <p:nvPr/>
        </p:nvCxnSpPr>
        <p:spPr bwMode="auto">
          <a:xfrm flipV="1">
            <a:off x="4034748" y="2212642"/>
            <a:ext cx="842052" cy="2149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Connector 61"/>
          <p:cNvCxnSpPr/>
          <p:nvPr/>
        </p:nvCxnSpPr>
        <p:spPr bwMode="auto">
          <a:xfrm flipV="1">
            <a:off x="4066195" y="2425333"/>
            <a:ext cx="842052" cy="2149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Text Box 3"/>
          <p:cNvSpPr txBox="1">
            <a:spLocks noChangeArrowheads="1"/>
          </p:cNvSpPr>
          <p:nvPr/>
        </p:nvSpPr>
        <p:spPr bwMode="auto">
          <a:xfrm>
            <a:off x="186047" y="5410200"/>
            <a:ext cx="8839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Intuition for LB: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Let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k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be number of added edges so that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k=t/m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1/2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.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/>
            </a:r>
            <a:b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</a:br>
            <a:r>
              <a:rPr lang="en-US" sz="2000" b="1" dirty="0" smtClean="0">
                <a:latin typeface="Comic Sans MS" pitchFamily="66" charset="0"/>
                <a:ea typeface="굴림" pitchFamily="50" charset="-127"/>
                <a:sym typeface="Symbol" pitchFamily="18" charset="2"/>
              </a:rPr>
              <a:t>Probability of “</a:t>
            </a: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hitting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sym typeface="Symbol" pitchFamily="18" charset="2"/>
              </a:rPr>
              <a:t>” added edge (or removed edge) is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k/m=t/m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3/2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.</a:t>
            </a:r>
            <a:endParaRPr lang="en-US" sz="2000" b="1" dirty="0" smtClean="0">
              <a:solidFill>
                <a:srgbClr val="0000FF"/>
              </a:solidFill>
              <a:latin typeface="Comic Sans MS" pitchFamily="66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61" name="Freeform 60"/>
          <p:cNvSpPr/>
          <p:nvPr/>
        </p:nvSpPr>
        <p:spPr bwMode="auto">
          <a:xfrm>
            <a:off x="3883231" y="2220686"/>
            <a:ext cx="95003" cy="190005"/>
          </a:xfrm>
          <a:custGeom>
            <a:avLst/>
            <a:gdLst>
              <a:gd name="connsiteX0" fmla="*/ 95003 w 95003"/>
              <a:gd name="connsiteY0" fmla="*/ 0 h 190005"/>
              <a:gd name="connsiteX1" fmla="*/ 0 w 95003"/>
              <a:gd name="connsiteY1" fmla="*/ 106878 h 190005"/>
              <a:gd name="connsiteX2" fmla="*/ 95003 w 95003"/>
              <a:gd name="connsiteY2" fmla="*/ 190005 h 190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003" h="190005">
                <a:moveTo>
                  <a:pt x="95003" y="0"/>
                </a:moveTo>
                <a:cubicBezTo>
                  <a:pt x="47501" y="37605"/>
                  <a:pt x="0" y="75211"/>
                  <a:pt x="0" y="106878"/>
                </a:cubicBezTo>
                <a:cubicBezTo>
                  <a:pt x="0" y="138545"/>
                  <a:pt x="47501" y="164275"/>
                  <a:pt x="95003" y="190005"/>
                </a:cubicBezTo>
              </a:path>
            </a:pathLst>
          </a:cu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95328" name="Freeform 995327"/>
          <p:cNvSpPr/>
          <p:nvPr/>
        </p:nvSpPr>
        <p:spPr bwMode="auto">
          <a:xfrm>
            <a:off x="4928260" y="2208810"/>
            <a:ext cx="107128" cy="201881"/>
          </a:xfrm>
          <a:custGeom>
            <a:avLst/>
            <a:gdLst>
              <a:gd name="connsiteX0" fmla="*/ 0 w 107128"/>
              <a:gd name="connsiteY0" fmla="*/ 0 h 201881"/>
              <a:gd name="connsiteX1" fmla="*/ 106878 w 107128"/>
              <a:gd name="connsiteY1" fmla="*/ 95003 h 201881"/>
              <a:gd name="connsiteX2" fmla="*/ 23750 w 107128"/>
              <a:gd name="connsiteY2" fmla="*/ 201881 h 20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128" h="201881">
                <a:moveTo>
                  <a:pt x="0" y="0"/>
                </a:moveTo>
                <a:lnTo>
                  <a:pt x="106878" y="95003"/>
                </a:lnTo>
                <a:cubicBezTo>
                  <a:pt x="110836" y="128650"/>
                  <a:pt x="67293" y="165265"/>
                  <a:pt x="23750" y="201881"/>
                </a:cubicBezTo>
              </a:path>
            </a:pathLst>
          </a:cu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3790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9953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15399" cy="685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Approximating the average degree (</a:t>
            </a:r>
            <a:r>
              <a:rPr lang="en-US" sz="2800" b="1" dirty="0" err="1" smtClean="0">
                <a:solidFill>
                  <a:srgbClr val="C222B7"/>
                </a:solidFill>
                <a:latin typeface="Comic Sans MS" pitchFamily="66" charset="0"/>
              </a:rPr>
              <a:t>num</a:t>
            </a:r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 of edges)</a:t>
            </a:r>
            <a:endParaRPr 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18" name="Text Box 32"/>
          <p:cNvSpPr txBox="1">
            <a:spLocks noChangeArrowheads="1"/>
          </p:cNvSpPr>
          <p:nvPr/>
        </p:nvSpPr>
        <p:spPr bwMode="auto">
          <a:xfrm>
            <a:off x="239689" y="1295400"/>
            <a:ext cx="85248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b="1" dirty="0" smtClean="0">
                <a:latin typeface="Comic Sans MS" panose="030F0702030302020204" pitchFamily="66" charset="0"/>
              </a:rPr>
              <a:t>Denote 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m=|E|</a:t>
            </a:r>
            <a:r>
              <a:rPr lang="en-US" altLang="en-US" sz="2000" b="1" dirty="0" smtClean="0">
                <a:latin typeface="Comic Sans MS" panose="030F0702030302020204" pitchFamily="66" charset="0"/>
              </a:rPr>
              <a:t>,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b="1" dirty="0" err="1" smtClean="0">
                <a:solidFill>
                  <a:srgbClr val="0000FF"/>
                </a:solidFill>
                <a:latin typeface="Comic Sans MS" panose="030F0702030302020204" pitchFamily="66" charset="0"/>
              </a:rPr>
              <a:t>d</a:t>
            </a:r>
            <a:r>
              <a:rPr lang="en-US" altLang="en-US" sz="2000" b="1" baseline="-25000" dirty="0" err="1" smtClean="0">
                <a:solidFill>
                  <a:srgbClr val="0000FF"/>
                </a:solidFill>
                <a:latin typeface="Comic Sans MS" panose="030F0702030302020204" pitchFamily="66" charset="0"/>
              </a:rPr>
              <a:t>avg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=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(1/n)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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d(v)=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2m/n </a:t>
            </a:r>
            <a:r>
              <a:rPr lang="en-US" altLang="en-US" sz="2000" b="1" dirty="0" smtClean="0">
                <a:latin typeface="Comic Sans MS" panose="030F0702030302020204" pitchFamily="66" charset="0"/>
              </a:rPr>
              <a:t>. Assume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d</a:t>
            </a:r>
            <a:r>
              <a:rPr lang="en-US" sz="2000" b="1" baseline="-25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avg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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 </a:t>
            </a:r>
            <a:r>
              <a:rPr lang="en-US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(can remove)</a:t>
            </a:r>
            <a:endParaRPr lang="en-US" altLang="en-US" b="1" dirty="0">
              <a:latin typeface="Comic Sans MS" panose="030F0702030302020204" pitchFamily="66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001000" y="664232"/>
            <a:ext cx="640984" cy="76200"/>
            <a:chOff x="6544102" y="1211612"/>
            <a:chExt cx="640984" cy="76200"/>
          </a:xfrm>
        </p:grpSpPr>
        <p:sp>
          <p:nvSpPr>
            <p:cNvPr id="21" name="Oval 35"/>
            <p:cNvSpPr>
              <a:spLocks noChangeArrowheads="1"/>
            </p:cNvSpPr>
            <p:nvPr/>
          </p:nvSpPr>
          <p:spPr bwMode="auto">
            <a:xfrm>
              <a:off x="7108886" y="1211612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33"/>
            <p:cNvSpPr>
              <a:spLocks noChangeArrowheads="1"/>
            </p:cNvSpPr>
            <p:nvPr/>
          </p:nvSpPr>
          <p:spPr bwMode="auto">
            <a:xfrm>
              <a:off x="6544102" y="1211612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42"/>
            <p:cNvSpPr>
              <a:spLocks noChangeShapeType="1"/>
            </p:cNvSpPr>
            <p:nvPr/>
          </p:nvSpPr>
          <p:spPr bwMode="auto">
            <a:xfrm flipV="1">
              <a:off x="6620303" y="1249710"/>
              <a:ext cx="48858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239689" y="1869164"/>
            <a:ext cx="8724181" cy="393954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Observe</a:t>
            </a:r>
            <a:r>
              <a:rPr lang="en-US" sz="2000" b="1" dirty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: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approximating average of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general function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with range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{0,..,n-1} 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(degrees range) requires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(n)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queries, so must exploit </a:t>
            </a:r>
            <a:r>
              <a:rPr lang="en-US" sz="20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non-generality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of degrees</a:t>
            </a:r>
            <a:endParaRPr lang="en-US" sz="2000" b="1" dirty="0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</a:rPr>
              <a:t>Can obtain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(2+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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)-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estimate 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of 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d</a:t>
            </a:r>
            <a:r>
              <a:rPr lang="en-US" sz="20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avg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</a:rPr>
              <a:t> 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by performing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O(n</a:t>
            </a:r>
            <a:r>
              <a:rPr lang="en-US" sz="20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1/2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/)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degree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queries </a:t>
            </a:r>
            <a:r>
              <a:rPr lang="en-US" sz="20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[Feige]</a:t>
            </a:r>
            <a:r>
              <a:rPr lang="en-US" sz="20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.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</a:rPr>
              <a:t> 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</a:rPr>
              <a:t>Going below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2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</a:rPr>
              <a:t>: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(n)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degree queries </a:t>
            </a:r>
            <a:r>
              <a:rPr lang="en-US" sz="20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[Feige]</a:t>
            </a:r>
            <a:r>
              <a:rPr lang="en-US" sz="20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.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</a:rPr>
              <a:t> </a:t>
            </a:r>
            <a:endParaRPr lang="en-US" sz="2000" b="1" dirty="0"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</a:rPr>
              <a:t>With </a:t>
            </a:r>
            <a:r>
              <a:rPr lang="en-US" sz="20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degree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</a:rPr>
              <a:t> and </a:t>
            </a:r>
            <a:r>
              <a:rPr lang="en-US" sz="20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neighbor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</a:rPr>
              <a:t> queries, can obtain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(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1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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)-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estimate 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by performing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Õ(n</a:t>
            </a:r>
            <a:r>
              <a:rPr lang="en-US" sz="20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1/2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poly(1/))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queries </a:t>
            </a:r>
            <a:r>
              <a:rPr lang="en-US" sz="20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</a:t>
            </a:r>
            <a:r>
              <a:rPr lang="en-US" sz="2000" b="1" dirty="0" err="1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Goldreich,R</a:t>
            </a:r>
            <a:r>
              <a:rPr lang="en-US" sz="20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]</a:t>
            </a:r>
            <a:r>
              <a:rPr lang="en-US" sz="20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.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Comment1: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In both cases, can replace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</a:t>
            </a:r>
            <a:r>
              <a:rPr lang="en-US" sz="20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1/2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with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n/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avg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1/2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= n/m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1/2</a:t>
            </a:r>
            <a:endParaRPr lang="en-US" sz="2000" b="1" dirty="0" smtClean="0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Comment2: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In both cases, results are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tight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(in terms of dependence on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n/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avg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</a:t>
            </a:r>
            <a:endParaRPr lang="en-US" sz="2000" b="1" dirty="0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324600" y="3301654"/>
            <a:ext cx="679083" cy="615315"/>
            <a:chOff x="5829301" y="3505200"/>
            <a:chExt cx="679083" cy="615315"/>
          </a:xfrm>
        </p:grpSpPr>
        <p:sp>
          <p:nvSpPr>
            <p:cNvPr id="28" name="Oval 35"/>
            <p:cNvSpPr>
              <a:spLocks noChangeArrowheads="1"/>
            </p:cNvSpPr>
            <p:nvPr/>
          </p:nvSpPr>
          <p:spPr bwMode="auto">
            <a:xfrm>
              <a:off x="6073592" y="35052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33"/>
            <p:cNvSpPr>
              <a:spLocks noChangeArrowheads="1"/>
            </p:cNvSpPr>
            <p:nvPr/>
          </p:nvSpPr>
          <p:spPr bwMode="auto">
            <a:xfrm>
              <a:off x="6073592" y="38100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42"/>
            <p:cNvSpPr>
              <a:spLocks noChangeShapeType="1"/>
            </p:cNvSpPr>
            <p:nvPr/>
          </p:nvSpPr>
          <p:spPr bwMode="auto">
            <a:xfrm>
              <a:off x="6149793" y="3848098"/>
              <a:ext cx="282391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Oval 35"/>
            <p:cNvSpPr>
              <a:spLocks noChangeArrowheads="1"/>
            </p:cNvSpPr>
            <p:nvPr/>
          </p:nvSpPr>
          <p:spPr bwMode="auto">
            <a:xfrm>
              <a:off x="6432184" y="38100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5829301" y="36576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35"/>
            <p:cNvSpPr>
              <a:spLocks noChangeArrowheads="1"/>
            </p:cNvSpPr>
            <p:nvPr/>
          </p:nvSpPr>
          <p:spPr bwMode="auto">
            <a:xfrm>
              <a:off x="5866851" y="395097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35"/>
            <p:cNvSpPr>
              <a:spLocks noChangeArrowheads="1"/>
            </p:cNvSpPr>
            <p:nvPr/>
          </p:nvSpPr>
          <p:spPr bwMode="auto">
            <a:xfrm>
              <a:off x="6355984" y="35814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42"/>
            <p:cNvSpPr>
              <a:spLocks noChangeShapeType="1"/>
            </p:cNvSpPr>
            <p:nvPr/>
          </p:nvSpPr>
          <p:spPr bwMode="auto">
            <a:xfrm>
              <a:off x="6111694" y="3581398"/>
              <a:ext cx="0" cy="2286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auto">
            <a:xfrm>
              <a:off x="6149793" y="4044315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42"/>
            <p:cNvSpPr>
              <a:spLocks noChangeShapeType="1"/>
            </p:cNvSpPr>
            <p:nvPr/>
          </p:nvSpPr>
          <p:spPr bwMode="auto">
            <a:xfrm flipV="1">
              <a:off x="6149793" y="3657601"/>
              <a:ext cx="244292" cy="17144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2"/>
            <p:cNvSpPr>
              <a:spLocks noChangeShapeType="1"/>
            </p:cNvSpPr>
            <p:nvPr/>
          </p:nvSpPr>
          <p:spPr bwMode="auto">
            <a:xfrm flipH="1" flipV="1">
              <a:off x="6149792" y="3886200"/>
              <a:ext cx="38101" cy="1581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2"/>
            <p:cNvSpPr>
              <a:spLocks noChangeShapeType="1"/>
            </p:cNvSpPr>
            <p:nvPr/>
          </p:nvSpPr>
          <p:spPr bwMode="auto">
            <a:xfrm flipV="1">
              <a:off x="5924550" y="3848098"/>
              <a:ext cx="149041" cy="1028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>
              <a:off x="5904951" y="3733800"/>
              <a:ext cx="206744" cy="952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816901" y="3418812"/>
            <a:ext cx="444397" cy="382022"/>
            <a:chOff x="6300747" y="3336897"/>
            <a:chExt cx="444397" cy="382022"/>
          </a:xfrm>
        </p:grpSpPr>
        <p:grpSp>
          <p:nvGrpSpPr>
            <p:cNvPr id="4" name="Group 3"/>
            <p:cNvGrpSpPr/>
            <p:nvPr/>
          </p:nvGrpSpPr>
          <p:grpSpPr>
            <a:xfrm>
              <a:off x="6300747" y="3336897"/>
              <a:ext cx="420544" cy="77222"/>
              <a:chOff x="6300747" y="3336897"/>
              <a:chExt cx="420544" cy="77222"/>
            </a:xfrm>
          </p:grpSpPr>
          <p:sp>
            <p:nvSpPr>
              <p:cNvPr id="27" name="Oval 35"/>
              <p:cNvSpPr>
                <a:spLocks noChangeArrowheads="1"/>
              </p:cNvSpPr>
              <p:nvPr/>
            </p:nvSpPr>
            <p:spPr bwMode="auto">
              <a:xfrm>
                <a:off x="6645091" y="3337919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Oval 35"/>
              <p:cNvSpPr>
                <a:spLocks noChangeArrowheads="1"/>
              </p:cNvSpPr>
              <p:nvPr/>
            </p:nvSpPr>
            <p:spPr bwMode="auto">
              <a:xfrm>
                <a:off x="6300747" y="3336897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42"/>
              <p:cNvSpPr>
                <a:spLocks noChangeShapeType="1"/>
              </p:cNvSpPr>
              <p:nvPr/>
            </p:nvSpPr>
            <p:spPr bwMode="auto">
              <a:xfrm flipV="1">
                <a:off x="6362700" y="3372982"/>
                <a:ext cx="282391" cy="1009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6324600" y="3489297"/>
              <a:ext cx="420544" cy="77222"/>
              <a:chOff x="6300747" y="3336897"/>
              <a:chExt cx="420544" cy="77222"/>
            </a:xfrm>
          </p:grpSpPr>
          <p:sp>
            <p:nvSpPr>
              <p:cNvPr id="54" name="Oval 35"/>
              <p:cNvSpPr>
                <a:spLocks noChangeArrowheads="1"/>
              </p:cNvSpPr>
              <p:nvPr/>
            </p:nvSpPr>
            <p:spPr bwMode="auto">
              <a:xfrm>
                <a:off x="6645091" y="3337919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Oval 35"/>
              <p:cNvSpPr>
                <a:spLocks noChangeArrowheads="1"/>
              </p:cNvSpPr>
              <p:nvPr/>
            </p:nvSpPr>
            <p:spPr bwMode="auto">
              <a:xfrm>
                <a:off x="6300747" y="3336897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42"/>
              <p:cNvSpPr>
                <a:spLocks noChangeShapeType="1"/>
              </p:cNvSpPr>
              <p:nvPr/>
            </p:nvSpPr>
            <p:spPr bwMode="auto">
              <a:xfrm flipV="1">
                <a:off x="6362700" y="3372982"/>
                <a:ext cx="282391" cy="1009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6324600" y="3641697"/>
              <a:ext cx="420544" cy="77222"/>
              <a:chOff x="6300747" y="3336897"/>
              <a:chExt cx="420544" cy="77222"/>
            </a:xfrm>
          </p:grpSpPr>
          <p:sp>
            <p:nvSpPr>
              <p:cNvPr id="58" name="Oval 35"/>
              <p:cNvSpPr>
                <a:spLocks noChangeArrowheads="1"/>
              </p:cNvSpPr>
              <p:nvPr/>
            </p:nvSpPr>
            <p:spPr bwMode="auto">
              <a:xfrm>
                <a:off x="6645091" y="3337919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Oval 35"/>
              <p:cNvSpPr>
                <a:spLocks noChangeArrowheads="1"/>
              </p:cNvSpPr>
              <p:nvPr/>
            </p:nvSpPr>
            <p:spPr bwMode="auto">
              <a:xfrm>
                <a:off x="6300747" y="3336897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42"/>
              <p:cNvSpPr>
                <a:spLocks noChangeShapeType="1"/>
              </p:cNvSpPr>
              <p:nvPr/>
            </p:nvSpPr>
            <p:spPr bwMode="auto">
              <a:xfrm flipV="1">
                <a:off x="6362700" y="3372982"/>
                <a:ext cx="282391" cy="1009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030610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5111" y="381000"/>
            <a:ext cx="8915399" cy="685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Approximating average degree: </a:t>
            </a:r>
            <a:r>
              <a:rPr lang="en-US" sz="2800" b="1" dirty="0" smtClean="0">
                <a:solidFill>
                  <a:schemeClr val="bg2"/>
                </a:solidFill>
                <a:latin typeface="Comic Sans MS" pitchFamily="66" charset="0"/>
              </a:rPr>
              <a:t>[ERS1] </a:t>
            </a:r>
            <a:r>
              <a:rPr lang="en-US" sz="2800" b="1" dirty="0" err="1" smtClean="0">
                <a:solidFill>
                  <a:srgbClr val="C222B7"/>
                </a:solidFill>
                <a:latin typeface="Comic Sans MS" pitchFamily="66" charset="0"/>
              </a:rPr>
              <a:t>alg</a:t>
            </a:r>
            <a:endParaRPr 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152399" y="1143000"/>
            <a:ext cx="8828111" cy="76944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In </a:t>
            </a:r>
            <a:r>
              <a:rPr lang="en-US" sz="2000" b="1" dirty="0" smtClean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[ERS1]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studied more general problem of approximating </a:t>
            </a: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moments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of the degree distribution: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(1/n)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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(d(v))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 Special case of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s=1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: 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avg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152399" y="2057400"/>
            <a:ext cx="8828111" cy="196977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High-level idea of </a:t>
            </a:r>
            <a:r>
              <a:rPr lang="en-US" sz="2000" b="1" dirty="0" err="1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alg</a:t>
            </a:r>
            <a:r>
              <a:rPr lang="en-US" sz="2000" b="1" dirty="0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and analysis.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Each edge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e=(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u,v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assigned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to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lower-degree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endpoint. 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For vertex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,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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(v)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: number of edges </a:t>
            </a: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assigned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to</a:t>
            </a: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b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</a:b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(so that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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(v)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 d(v)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and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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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(v) = m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).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Simple but useful observation: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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(v) = O(m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1/2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).</a:t>
            </a:r>
            <a:endParaRPr lang="en-US" sz="2000" b="1" dirty="0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952500" y="3978994"/>
            <a:ext cx="3124200" cy="440606"/>
            <a:chOff x="914400" y="4194215"/>
            <a:chExt cx="3124200" cy="440606"/>
          </a:xfrm>
        </p:grpSpPr>
        <p:sp>
          <p:nvSpPr>
            <p:cNvPr id="35" name="Oval 35"/>
            <p:cNvSpPr>
              <a:spLocks noChangeArrowheads="1"/>
            </p:cNvSpPr>
            <p:nvPr/>
          </p:nvSpPr>
          <p:spPr bwMode="auto">
            <a:xfrm>
              <a:off x="1524000" y="4548456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33"/>
            <p:cNvSpPr>
              <a:spLocks noChangeArrowheads="1"/>
            </p:cNvSpPr>
            <p:nvPr/>
          </p:nvSpPr>
          <p:spPr bwMode="auto">
            <a:xfrm>
              <a:off x="3581400" y="4548456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Oval 35"/>
            <p:cNvSpPr>
              <a:spLocks noChangeArrowheads="1"/>
            </p:cNvSpPr>
            <p:nvPr/>
          </p:nvSpPr>
          <p:spPr bwMode="auto">
            <a:xfrm>
              <a:off x="3962400" y="4548456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Oval 35"/>
            <p:cNvSpPr>
              <a:spLocks noChangeArrowheads="1"/>
            </p:cNvSpPr>
            <p:nvPr/>
          </p:nvSpPr>
          <p:spPr bwMode="auto">
            <a:xfrm>
              <a:off x="1219200" y="4548456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35"/>
            <p:cNvSpPr>
              <a:spLocks noChangeArrowheads="1"/>
            </p:cNvSpPr>
            <p:nvPr/>
          </p:nvSpPr>
          <p:spPr bwMode="auto">
            <a:xfrm>
              <a:off x="1866900" y="4558621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35"/>
            <p:cNvSpPr>
              <a:spLocks noChangeArrowheads="1"/>
            </p:cNvSpPr>
            <p:nvPr/>
          </p:nvSpPr>
          <p:spPr bwMode="auto">
            <a:xfrm>
              <a:off x="914400" y="4548456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Oval 35"/>
            <p:cNvSpPr>
              <a:spLocks noChangeArrowheads="1"/>
            </p:cNvSpPr>
            <p:nvPr/>
          </p:nvSpPr>
          <p:spPr bwMode="auto">
            <a:xfrm>
              <a:off x="3124200" y="4548456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>
              <a:off x="2590800" y="4194215"/>
              <a:ext cx="0" cy="4304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" name="TextBox 7"/>
            <p:cNvSpPr txBox="1"/>
            <p:nvPr/>
          </p:nvSpPr>
          <p:spPr>
            <a:xfrm>
              <a:off x="1843709" y="4209902"/>
              <a:ext cx="8763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ym typeface="Symbol"/>
                </a:rPr>
                <a:t>m</a:t>
              </a:r>
              <a:r>
                <a:rPr lang="en-US" sz="1600" baseline="30000" dirty="0" smtClean="0">
                  <a:sym typeface="Symbol"/>
                </a:rPr>
                <a:t>1/2</a:t>
              </a:r>
              <a:endParaRPr lang="en-US" sz="16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785276" y="4194215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ym typeface="Symbol"/>
                </a:rPr>
                <a:t>&gt;m</a:t>
              </a:r>
              <a:r>
                <a:rPr lang="en-US" sz="1600" baseline="30000" dirty="0" smtClean="0">
                  <a:sym typeface="Symbol"/>
                </a:rPr>
                <a:t>1/2</a:t>
              </a:r>
              <a:endParaRPr lang="en-US" sz="1600" dirty="0"/>
            </a:p>
          </p:txBody>
        </p:sp>
      </p:grpSp>
      <p:sp>
        <p:nvSpPr>
          <p:cNvPr id="55" name="Text Box 23"/>
          <p:cNvSpPr txBox="1">
            <a:spLocks noChangeArrowheads="1"/>
          </p:cNvSpPr>
          <p:nvPr/>
        </p:nvSpPr>
        <p:spPr bwMode="auto">
          <a:xfrm>
            <a:off x="166313" y="4600299"/>
            <a:ext cx="8828111" cy="16804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Assume have 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const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-factor estimate of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Alg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samples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r =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((n/m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1/2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)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-2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vertices (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u.i.r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). 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Denote sample by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, and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(R) =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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vR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(v)</a:t>
            </a:r>
            <a:endParaRPr lang="en-US" sz="2000" b="1" dirty="0" smtClean="0"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By Chernoff,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2(R)/r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=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(1)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d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avg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w.h.c.p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</a:t>
            </a:r>
            <a:endParaRPr lang="en-US" sz="2000" b="1" dirty="0" smtClean="0"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00600" y="4224769"/>
            <a:ext cx="41203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(can remove </a:t>
            </a:r>
            <a:r>
              <a:rPr lang="en-US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by </a:t>
            </a:r>
            <a:r>
              <a:rPr lang="en-US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geometric search</a:t>
            </a:r>
            <a:r>
              <a:rPr lang="en-US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850071" y="2286000"/>
            <a:ext cx="1798629" cy="445770"/>
            <a:chOff x="6850071" y="2286000"/>
            <a:chExt cx="1798629" cy="445770"/>
          </a:xfrm>
        </p:grpSpPr>
        <p:sp>
          <p:nvSpPr>
            <p:cNvPr id="62" name="Oval 35"/>
            <p:cNvSpPr>
              <a:spLocks noChangeArrowheads="1"/>
            </p:cNvSpPr>
            <p:nvPr/>
          </p:nvSpPr>
          <p:spPr bwMode="auto">
            <a:xfrm>
              <a:off x="7276550" y="265557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42"/>
            <p:cNvSpPr>
              <a:spLocks noChangeShapeType="1"/>
            </p:cNvSpPr>
            <p:nvPr/>
          </p:nvSpPr>
          <p:spPr bwMode="auto">
            <a:xfrm flipV="1">
              <a:off x="7352750" y="2676308"/>
              <a:ext cx="48494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850071" y="2299655"/>
              <a:ext cx="8763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ym typeface="Symbol"/>
                </a:rPr>
                <a:t>d</a:t>
              </a:r>
              <a:r>
                <a:rPr lang="en-US" sz="1600" dirty="0" smtClean="0">
                  <a:sym typeface="Symbol"/>
                </a:rPr>
                <a:t>(u)=7</a:t>
              </a:r>
              <a:endParaRPr lang="en-US" sz="16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772400" y="2286000"/>
              <a:ext cx="8763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ym typeface="Symbol"/>
                </a:rPr>
                <a:t>d(v)=3</a:t>
              </a:r>
              <a:endParaRPr lang="en-US" sz="1600" dirty="0"/>
            </a:p>
          </p:txBody>
        </p:sp>
        <p:sp>
          <p:nvSpPr>
            <p:cNvPr id="24" name="Oval 35"/>
            <p:cNvSpPr>
              <a:spLocks noChangeArrowheads="1"/>
            </p:cNvSpPr>
            <p:nvPr/>
          </p:nvSpPr>
          <p:spPr bwMode="auto">
            <a:xfrm>
              <a:off x="7838469" y="265557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6" name="Curved Connector 5"/>
          <p:cNvCxnSpPr>
            <a:stCxn id="47" idx="0"/>
            <a:endCxn id="35" idx="0"/>
          </p:cNvCxnSpPr>
          <p:nvPr/>
        </p:nvCxnSpPr>
        <p:spPr bwMode="auto">
          <a:xfrm rot="5400000" flipH="1" flipV="1">
            <a:off x="1295400" y="4028435"/>
            <a:ext cx="12700" cy="609600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Freeform 12"/>
          <p:cNvSpPr/>
          <p:nvPr/>
        </p:nvSpPr>
        <p:spPr bwMode="auto">
          <a:xfrm>
            <a:off x="1333500" y="4089558"/>
            <a:ext cx="1870876" cy="281777"/>
          </a:xfrm>
          <a:custGeom>
            <a:avLst/>
            <a:gdLst>
              <a:gd name="connsiteX0" fmla="*/ 0 w 1916265"/>
              <a:gd name="connsiteY0" fmla="*/ 228000 h 259805"/>
              <a:gd name="connsiteX1" fmla="*/ 612251 w 1916265"/>
              <a:gd name="connsiteY1" fmla="*/ 5364 h 259805"/>
              <a:gd name="connsiteX2" fmla="*/ 1423284 w 1916265"/>
              <a:gd name="connsiteY2" fmla="*/ 84877 h 259805"/>
              <a:gd name="connsiteX3" fmla="*/ 1916265 w 1916265"/>
              <a:gd name="connsiteY3" fmla="*/ 259805 h 259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6265" h="259805">
                <a:moveTo>
                  <a:pt x="0" y="228000"/>
                </a:moveTo>
                <a:cubicBezTo>
                  <a:pt x="187518" y="128609"/>
                  <a:pt x="375037" y="29218"/>
                  <a:pt x="612251" y="5364"/>
                </a:cubicBezTo>
                <a:cubicBezTo>
                  <a:pt x="849465" y="-18490"/>
                  <a:pt x="1205948" y="42470"/>
                  <a:pt x="1423284" y="84877"/>
                </a:cubicBezTo>
                <a:cubicBezTo>
                  <a:pt x="1640620" y="127284"/>
                  <a:pt x="1778442" y="193544"/>
                  <a:pt x="1916265" y="259805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3204376" y="4063025"/>
            <a:ext cx="834224" cy="308309"/>
          </a:xfrm>
          <a:custGeom>
            <a:avLst/>
            <a:gdLst>
              <a:gd name="connsiteX0" fmla="*/ 0 w 667910"/>
              <a:gd name="connsiteY0" fmla="*/ 254482 h 270385"/>
              <a:gd name="connsiteX1" fmla="*/ 365760 w 667910"/>
              <a:gd name="connsiteY1" fmla="*/ 40 h 270385"/>
              <a:gd name="connsiteX2" fmla="*/ 667910 w 667910"/>
              <a:gd name="connsiteY2" fmla="*/ 270385 h 270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7910" h="270385">
                <a:moveTo>
                  <a:pt x="0" y="254482"/>
                </a:moveTo>
                <a:cubicBezTo>
                  <a:pt x="127221" y="125936"/>
                  <a:pt x="254442" y="-2610"/>
                  <a:pt x="365760" y="40"/>
                </a:cubicBezTo>
                <a:cubicBezTo>
                  <a:pt x="477078" y="2690"/>
                  <a:pt x="572494" y="136537"/>
                  <a:pt x="667910" y="270385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36" name="Curved Connector 35"/>
          <p:cNvCxnSpPr/>
          <p:nvPr/>
        </p:nvCxnSpPr>
        <p:spPr bwMode="auto">
          <a:xfrm rot="5400000" flipH="1" flipV="1">
            <a:off x="1616765" y="4053832"/>
            <a:ext cx="12700" cy="609600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Freeform 16"/>
          <p:cNvSpPr/>
          <p:nvPr/>
        </p:nvSpPr>
        <p:spPr bwMode="auto">
          <a:xfrm>
            <a:off x="3228230" y="4214009"/>
            <a:ext cx="429370" cy="143306"/>
          </a:xfrm>
          <a:custGeom>
            <a:avLst/>
            <a:gdLst>
              <a:gd name="connsiteX0" fmla="*/ 0 w 429370"/>
              <a:gd name="connsiteY0" fmla="*/ 143306 h 143306"/>
              <a:gd name="connsiteX1" fmla="*/ 222636 w 429370"/>
              <a:gd name="connsiteY1" fmla="*/ 182 h 143306"/>
              <a:gd name="connsiteX2" fmla="*/ 429370 w 429370"/>
              <a:gd name="connsiteY2" fmla="*/ 119452 h 143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9370" h="143306">
                <a:moveTo>
                  <a:pt x="0" y="143306"/>
                </a:moveTo>
                <a:cubicBezTo>
                  <a:pt x="75537" y="73732"/>
                  <a:pt x="151074" y="4158"/>
                  <a:pt x="222636" y="182"/>
                </a:cubicBezTo>
                <a:cubicBezTo>
                  <a:pt x="294198" y="-3794"/>
                  <a:pt x="361784" y="57829"/>
                  <a:pt x="429370" y="119452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913369" y="5440529"/>
            <a:ext cx="28787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Max(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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v))/</a:t>
            </a:r>
            <a:r>
              <a:rPr lang="en-US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Exp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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v)) =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m</a:t>
            </a:r>
            <a:r>
              <a:rPr lang="en-US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1/2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/(m/n) = 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n/m</a:t>
            </a:r>
            <a:r>
              <a:rPr lang="en-US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1/2</a:t>
            </a:r>
            <a:r>
              <a:rPr lang="en-US" b="1" baseline="-25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endParaRPr lang="en-US" b="1" dirty="0"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220402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animBg="1"/>
      <p:bldP spid="15" grpId="0" animBg="1"/>
      <p:bldP spid="17" grpId="0" animBg="1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5111" y="381000"/>
            <a:ext cx="8915399" cy="685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Approximating average degree: </a:t>
            </a:r>
            <a:r>
              <a:rPr lang="en-US" sz="2800" b="1" dirty="0" smtClean="0">
                <a:solidFill>
                  <a:schemeClr val="bg2"/>
                </a:solidFill>
                <a:latin typeface="Comic Sans MS" pitchFamily="66" charset="0"/>
              </a:rPr>
              <a:t>[ERS1] </a:t>
            </a:r>
            <a:r>
              <a:rPr lang="en-US" sz="2800" b="1" dirty="0" err="1" smtClean="0">
                <a:solidFill>
                  <a:srgbClr val="C222B7"/>
                </a:solidFill>
                <a:latin typeface="Comic Sans MS" pitchFamily="66" charset="0"/>
              </a:rPr>
              <a:t>alg</a:t>
            </a:r>
            <a:endParaRPr 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55" name="Text Box 23"/>
          <p:cNvSpPr txBox="1">
            <a:spLocks noChangeArrowheads="1"/>
          </p:cNvSpPr>
          <p:nvPr/>
        </p:nvSpPr>
        <p:spPr bwMode="auto">
          <a:xfrm>
            <a:off x="195530" y="1219200"/>
            <a:ext cx="8828111" cy="107721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Step I: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Alg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samples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r =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((n/m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1/2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)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-2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vertices (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u.i.r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). </a:t>
            </a:r>
            <a:b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Denote sample by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, and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(R) =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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vR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(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v)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/>
            </a:r>
            <a:b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By Chernoff,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(R)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=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(r/2)(1)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d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avg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w.h.c.p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</a:t>
            </a:r>
            <a:endParaRPr lang="en-US" sz="2000" b="1" dirty="0" smtClean="0"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201282" y="2514600"/>
            <a:ext cx="8828111" cy="42042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Step </a:t>
            </a:r>
            <a:r>
              <a:rPr lang="en-US" sz="2000" b="1" dirty="0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II: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Alg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approximates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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(R)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Query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d(v)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for each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in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R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and compute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d(R) =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</a:t>
            </a:r>
            <a:r>
              <a:rPr lang="en-US" sz="20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v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d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(v).</a:t>
            </a:r>
            <a:b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By Markov, </a:t>
            </a:r>
            <a:r>
              <a:rPr lang="en-US" sz="2000" b="1" dirty="0" err="1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w.h.c.p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,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d(R)=O(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Exp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[d(R)]) = O(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rd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avg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Approximate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(R)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by approximating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p(R)=(R)/d(R):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fraction of (ordered) edges incident to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that are also </a:t>
            </a: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assigned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to vertices in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R.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This is simply done by selecting </a:t>
            </a: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uniform edges incident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to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b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(select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u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in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with 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prob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d(u)/d(R)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and 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unif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edge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u,v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incident to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u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 </a:t>
            </a:r>
            <a:endParaRPr lang="en-US" sz="2000" b="1" dirty="0"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and check for each if assigned to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(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d(u) &lt; d(v)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?)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By Chernoff, suffice to sample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s=((p(R))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-1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</a:t>
            </a:r>
            <a:r>
              <a:rPr lang="en-US" sz="20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-2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edges.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But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(p(R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))</a:t>
            </a:r>
            <a:r>
              <a:rPr lang="en-US" sz="20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-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=d(R)/(R)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</a:pP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                        =O(1)</a:t>
            </a:r>
            <a:endParaRPr lang="en-US" sz="2000" b="1" dirty="0"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6781800" y="1688350"/>
            <a:ext cx="1219200" cy="1216136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" name="Oval 35"/>
          <p:cNvSpPr>
            <a:spLocks noChangeArrowheads="1"/>
          </p:cNvSpPr>
          <p:nvPr/>
        </p:nvSpPr>
        <p:spPr bwMode="auto">
          <a:xfrm>
            <a:off x="7391400" y="2133600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>
            <a:off x="2133600" y="3581400"/>
            <a:ext cx="3200400" cy="2362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222B7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/>
          <p:nvPr/>
        </p:nvCxnSpPr>
        <p:spPr bwMode="auto">
          <a:xfrm flipH="1">
            <a:off x="2819400" y="2308638"/>
            <a:ext cx="381000" cy="363496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222B7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>
            <a:stCxn id="20" idx="7"/>
          </p:cNvCxnSpPr>
          <p:nvPr/>
        </p:nvCxnSpPr>
        <p:spPr bwMode="auto">
          <a:xfrm flipV="1">
            <a:off x="7456441" y="1757810"/>
            <a:ext cx="620759" cy="38694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Oval 35"/>
          <p:cNvSpPr>
            <a:spLocks noChangeArrowheads="1"/>
          </p:cNvSpPr>
          <p:nvPr/>
        </p:nvSpPr>
        <p:spPr bwMode="auto">
          <a:xfrm>
            <a:off x="7343955" y="2393465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Oval 35"/>
          <p:cNvSpPr>
            <a:spLocks noChangeArrowheads="1"/>
          </p:cNvSpPr>
          <p:nvPr/>
        </p:nvSpPr>
        <p:spPr bwMode="auto">
          <a:xfrm>
            <a:off x="7734300" y="2258318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Oval 35"/>
          <p:cNvSpPr>
            <a:spLocks noChangeArrowheads="1"/>
          </p:cNvSpPr>
          <p:nvPr/>
        </p:nvSpPr>
        <p:spPr bwMode="auto">
          <a:xfrm>
            <a:off x="7010400" y="2220218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7112479" y="2241065"/>
            <a:ext cx="295455" cy="13514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Arrow Connector 36"/>
          <p:cNvCxnSpPr/>
          <p:nvPr/>
        </p:nvCxnSpPr>
        <p:spPr bwMode="auto">
          <a:xfrm flipH="1" flipV="1">
            <a:off x="7010400" y="2291386"/>
            <a:ext cx="333556" cy="14377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Arrow Connector 39"/>
          <p:cNvCxnSpPr>
            <a:stCxn id="20" idx="1"/>
          </p:cNvCxnSpPr>
          <p:nvPr/>
        </p:nvCxnSpPr>
        <p:spPr bwMode="auto">
          <a:xfrm flipV="1">
            <a:off x="7402559" y="1600200"/>
            <a:ext cx="446041" cy="54455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Arrow Connector 40"/>
          <p:cNvCxnSpPr/>
          <p:nvPr/>
        </p:nvCxnSpPr>
        <p:spPr bwMode="auto">
          <a:xfrm flipV="1">
            <a:off x="7807795" y="1951284"/>
            <a:ext cx="498005" cy="30703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>
            <a:off x="6477000" y="168143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</a:t>
            </a:r>
            <a:endParaRPr lang="en-US" dirty="0"/>
          </a:p>
        </p:txBody>
      </p:sp>
      <p:sp>
        <p:nvSpPr>
          <p:cNvPr id="48" name="Oval 35"/>
          <p:cNvSpPr>
            <a:spLocks noChangeArrowheads="1"/>
          </p:cNvSpPr>
          <p:nvPr/>
        </p:nvSpPr>
        <p:spPr bwMode="auto">
          <a:xfrm>
            <a:off x="7092351" y="1941574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0" name="Straight Arrow Connector 49"/>
          <p:cNvCxnSpPr>
            <a:stCxn id="31" idx="4"/>
          </p:cNvCxnSpPr>
          <p:nvPr/>
        </p:nvCxnSpPr>
        <p:spPr bwMode="auto">
          <a:xfrm flipV="1">
            <a:off x="7772400" y="2103685"/>
            <a:ext cx="685800" cy="2308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Straight Arrow Connector 50"/>
          <p:cNvCxnSpPr/>
          <p:nvPr/>
        </p:nvCxnSpPr>
        <p:spPr bwMode="auto">
          <a:xfrm flipV="1">
            <a:off x="7429500" y="1524000"/>
            <a:ext cx="196079" cy="60960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Straight Arrow Connector 52"/>
          <p:cNvCxnSpPr/>
          <p:nvPr/>
        </p:nvCxnSpPr>
        <p:spPr bwMode="auto">
          <a:xfrm flipV="1">
            <a:off x="7130451" y="1366854"/>
            <a:ext cx="196079" cy="60960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Oval 55"/>
          <p:cNvSpPr/>
          <p:nvPr/>
        </p:nvSpPr>
        <p:spPr bwMode="auto">
          <a:xfrm>
            <a:off x="7331562" y="2083101"/>
            <a:ext cx="181327" cy="199657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" name="Oval 35"/>
          <p:cNvSpPr>
            <a:spLocks noChangeArrowheads="1"/>
          </p:cNvSpPr>
          <p:nvPr/>
        </p:nvSpPr>
        <p:spPr bwMode="auto">
          <a:xfrm>
            <a:off x="7810500" y="1562100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2538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0" grpId="0" animBg="1"/>
      <p:bldP spid="30" grpId="0" animBg="1"/>
      <p:bldP spid="31" grpId="0" animBg="1"/>
      <p:bldP spid="32" grpId="0" animBg="1"/>
      <p:bldP spid="27" grpId="0"/>
      <p:bldP spid="48" grpId="0" animBg="1"/>
      <p:bldP spid="56" grpId="0" animBg="1"/>
      <p:bldP spid="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314" y="304800"/>
            <a:ext cx="8915399" cy="685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Approximating </a:t>
            </a:r>
            <a:r>
              <a:rPr lang="en-US" sz="2800" b="1" dirty="0" err="1" smtClean="0">
                <a:solidFill>
                  <a:srgbClr val="C222B7"/>
                </a:solidFill>
                <a:latin typeface="Comic Sans MS" pitchFamily="66" charset="0"/>
              </a:rPr>
              <a:t>num</a:t>
            </a:r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 of triangles and larger cliques</a:t>
            </a:r>
            <a:endParaRPr 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18" name="Text Box 32"/>
          <p:cNvSpPr txBox="1">
            <a:spLocks noChangeArrowheads="1"/>
          </p:cNvSpPr>
          <p:nvPr/>
        </p:nvSpPr>
        <p:spPr bwMode="auto">
          <a:xfrm>
            <a:off x="178924" y="990600"/>
            <a:ext cx="852487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b="1" dirty="0" err="1" smtClean="0">
                <a:latin typeface="Comic Sans MS" panose="030F0702030302020204" pitchFamily="66" charset="0"/>
              </a:rPr>
              <a:t>Num</a:t>
            </a:r>
            <a:r>
              <a:rPr lang="en-US" altLang="en-US" sz="2000" b="1" dirty="0" smtClean="0">
                <a:latin typeface="Comic Sans MS" panose="030F0702030302020204" pitchFamily="66" charset="0"/>
              </a:rPr>
              <a:t> of edges is special case of </a:t>
            </a:r>
            <a:r>
              <a:rPr lang="en-US" altLang="en-US" sz="20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moments</a:t>
            </a:r>
            <a:r>
              <a:rPr lang="en-US" altLang="en-US" sz="2000" b="1" dirty="0" smtClean="0">
                <a:latin typeface="Comic Sans MS" panose="030F0702030302020204" pitchFamily="66" charset="0"/>
              </a:rPr>
              <a:t> of degree distribution, but in this talk continue with </a:t>
            </a:r>
            <a:r>
              <a:rPr lang="en-US" altLang="en-US" sz="20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different direction</a:t>
            </a:r>
            <a:r>
              <a:rPr lang="en-US" altLang="en-US" sz="2000" b="1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altLang="en-US" sz="2000" b="1" dirty="0" smtClean="0">
                <a:latin typeface="Comic Sans MS" panose="030F0702030302020204" pitchFamily="66" charset="0"/>
              </a:rPr>
              <a:t>Edges are </a:t>
            </a:r>
            <a:r>
              <a:rPr lang="en-US" altLang="en-US" sz="20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cliques </a:t>
            </a:r>
            <a:r>
              <a:rPr lang="en-US" altLang="en-US" sz="2000" b="1" dirty="0" smtClean="0">
                <a:latin typeface="Comic Sans MS" panose="030F0702030302020204" pitchFamily="66" charset="0"/>
              </a:rPr>
              <a:t>of size 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  <a:r>
              <a:rPr lang="en-US" altLang="en-US" sz="2000" b="1" dirty="0" smtClean="0">
                <a:latin typeface="Comic Sans MS" panose="030F0702030302020204" pitchFamily="66" charset="0"/>
              </a:rPr>
              <a:t>. What about 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k</a:t>
            </a:r>
            <a:r>
              <a:rPr lang="en-US" altLang="en-US" sz="2000" b="1" dirty="0" smtClean="0">
                <a:latin typeface="Comic Sans MS" panose="030F0702030302020204" pitchFamily="66" charset="0"/>
              </a:rPr>
              <a:t>-cliques for </a:t>
            </a:r>
            <a:r>
              <a:rPr lang="en-US" altLang="en-US" sz="20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k&gt;2</a:t>
            </a:r>
            <a:r>
              <a:rPr lang="en-US" altLang="en-US" sz="2000" b="1" dirty="0" smtClean="0">
                <a:latin typeface="Comic Sans MS" panose="030F0702030302020204" pitchFamily="66" charset="0"/>
              </a:rPr>
              <a:t>?</a:t>
            </a:r>
            <a:endParaRPr lang="en-US" altLang="en-US" b="1" dirty="0">
              <a:latin typeface="Comic Sans MS" panose="030F0702030302020204" pitchFamily="66" charset="0"/>
            </a:endParaRP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178924" y="2082463"/>
            <a:ext cx="8724181" cy="455509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Let</a:t>
            </a:r>
            <a:r>
              <a:rPr lang="en-US" sz="2000" b="1" dirty="0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=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(G)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denote number of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-cliques in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G 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</a:t>
            </a:r>
            <a:r>
              <a:rPr lang="en-US" sz="2000" b="1" baseline="-25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2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=m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b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</a:b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Want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(1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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)-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estimate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of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</a:t>
            </a:r>
            <a:r>
              <a:rPr lang="en-US" sz="2000" b="1" baseline="-25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For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k=3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(triangles)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Gonen,R,Shavitt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]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observe that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pair queries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are </a:t>
            </a: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necessary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for sublinear query complexity.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</a:t>
            </a:r>
            <a:r>
              <a:rPr lang="en-US" sz="2000" b="1" dirty="0" err="1" smtClean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Eden,Levi,R,Seshadhri</a:t>
            </a:r>
            <a:r>
              <a:rPr lang="en-US" sz="2000" b="1" dirty="0" smtClean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]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give 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alg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for triangles with query complexity                </a:t>
            </a:r>
            <a:b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</a:b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           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O(n/C</a:t>
            </a:r>
            <a:r>
              <a:rPr lang="en-US" sz="2000" b="1" baseline="-25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3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1/3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+ min{m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3/2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/C</a:t>
            </a:r>
            <a:r>
              <a:rPr lang="en-US" sz="2000" b="1" baseline="-25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3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,m})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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poly(log(n),1/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) </a:t>
            </a:r>
            <a:b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and show that tight (up to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poly(log(n),1/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)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</a:t>
            </a:r>
            <a:b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endParaRPr lang="en-US" sz="2000" b="1" dirty="0" smtClean="0"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In </a:t>
            </a:r>
            <a:r>
              <a:rPr lang="en-US" sz="2000" b="1" dirty="0" smtClean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[ERS2]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give 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alg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for any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k3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with query complexity </a:t>
            </a:r>
            <a:b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           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O(n/C</a:t>
            </a:r>
            <a:r>
              <a:rPr lang="en-US" sz="2000" b="1" baseline="-25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1/k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+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min{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</a:t>
            </a:r>
            <a:r>
              <a:rPr lang="en-US" sz="2000" b="1" baseline="30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/2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/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,m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})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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poly(log(n),1/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) 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Bound is </a:t>
            </a:r>
            <a:r>
              <a:rPr lang="en-US" sz="2000" b="1" dirty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tight 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(up to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poly(log(n),1/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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 </a:t>
            </a:r>
            <a:r>
              <a:rPr lang="en-US" sz="2000" b="1" dirty="0" smtClean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[ERS2],[</a:t>
            </a:r>
            <a:r>
              <a:rPr lang="en-US" sz="2000" b="1" dirty="0" err="1" smtClean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Eden&amp;Rosenbaum</a:t>
            </a:r>
            <a:r>
              <a:rPr lang="en-US" sz="2000" b="1" dirty="0" smtClean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</a:t>
            </a:r>
            <a:br>
              <a:rPr lang="en-US" sz="2000" b="1" dirty="0" smtClean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endParaRPr lang="en-US" sz="2000" b="1" dirty="0" smtClean="0">
              <a:solidFill>
                <a:schemeClr val="bg2"/>
              </a:solidFill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In rest of talk present </a:t>
            </a:r>
            <a:r>
              <a:rPr lang="en-US" sz="2000" b="1" dirty="0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high-level of general result 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7215920" y="2335212"/>
            <a:ext cx="640984" cy="457199"/>
            <a:chOff x="7286198" y="1447800"/>
            <a:chExt cx="640984" cy="457199"/>
          </a:xfrm>
        </p:grpSpPr>
        <p:sp>
          <p:nvSpPr>
            <p:cNvPr id="27" name="Oval 34"/>
            <p:cNvSpPr>
              <a:spLocks noChangeArrowheads="1"/>
            </p:cNvSpPr>
            <p:nvPr/>
          </p:nvSpPr>
          <p:spPr bwMode="auto">
            <a:xfrm>
              <a:off x="7620000" y="14478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35"/>
            <p:cNvSpPr>
              <a:spLocks noChangeArrowheads="1"/>
            </p:cNvSpPr>
            <p:nvPr/>
          </p:nvSpPr>
          <p:spPr bwMode="auto">
            <a:xfrm>
              <a:off x="7850982" y="1828799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42"/>
            <p:cNvSpPr>
              <a:spLocks noChangeShapeType="1"/>
            </p:cNvSpPr>
            <p:nvPr/>
          </p:nvSpPr>
          <p:spPr bwMode="auto">
            <a:xfrm flipV="1">
              <a:off x="7324298" y="1485900"/>
              <a:ext cx="295702" cy="3809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7693026" y="1470024"/>
              <a:ext cx="196056" cy="3587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Oval 33"/>
            <p:cNvSpPr>
              <a:spLocks noChangeArrowheads="1"/>
            </p:cNvSpPr>
            <p:nvPr/>
          </p:nvSpPr>
          <p:spPr bwMode="auto">
            <a:xfrm>
              <a:off x="7286198" y="1828799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42"/>
            <p:cNvSpPr>
              <a:spLocks noChangeShapeType="1"/>
            </p:cNvSpPr>
            <p:nvPr/>
          </p:nvSpPr>
          <p:spPr bwMode="auto">
            <a:xfrm flipV="1">
              <a:off x="7362399" y="1866897"/>
              <a:ext cx="48858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301836" y="4455690"/>
            <a:ext cx="648172" cy="535409"/>
            <a:chOff x="7048028" y="920008"/>
            <a:chExt cx="648172" cy="535409"/>
          </a:xfrm>
        </p:grpSpPr>
        <p:sp>
          <p:nvSpPr>
            <p:cNvPr id="47" name="Oval 34"/>
            <p:cNvSpPr>
              <a:spLocks noChangeArrowheads="1"/>
            </p:cNvSpPr>
            <p:nvPr/>
          </p:nvSpPr>
          <p:spPr bwMode="auto">
            <a:xfrm>
              <a:off x="7048028" y="1091283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Oval 35"/>
            <p:cNvSpPr>
              <a:spLocks noChangeArrowheads="1"/>
            </p:cNvSpPr>
            <p:nvPr/>
          </p:nvSpPr>
          <p:spPr bwMode="auto">
            <a:xfrm>
              <a:off x="7467600" y="1379217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42"/>
            <p:cNvSpPr>
              <a:spLocks noChangeShapeType="1"/>
            </p:cNvSpPr>
            <p:nvPr/>
          </p:nvSpPr>
          <p:spPr bwMode="auto">
            <a:xfrm flipV="1">
              <a:off x="7212279" y="996208"/>
              <a:ext cx="144738" cy="3809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43"/>
            <p:cNvSpPr>
              <a:spLocks noChangeShapeType="1"/>
            </p:cNvSpPr>
            <p:nvPr/>
          </p:nvSpPr>
          <p:spPr bwMode="auto">
            <a:xfrm>
              <a:off x="7246436" y="1417318"/>
              <a:ext cx="2211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Oval 33"/>
            <p:cNvSpPr>
              <a:spLocks noChangeArrowheads="1"/>
            </p:cNvSpPr>
            <p:nvPr/>
          </p:nvSpPr>
          <p:spPr bwMode="auto">
            <a:xfrm>
              <a:off x="7170236" y="1379217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42"/>
            <p:cNvSpPr>
              <a:spLocks noChangeShapeType="1"/>
            </p:cNvSpPr>
            <p:nvPr/>
          </p:nvSpPr>
          <p:spPr bwMode="auto">
            <a:xfrm>
              <a:off x="7420614" y="958108"/>
              <a:ext cx="199386" cy="171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Oval 35"/>
            <p:cNvSpPr>
              <a:spLocks noChangeArrowheads="1"/>
            </p:cNvSpPr>
            <p:nvPr/>
          </p:nvSpPr>
          <p:spPr bwMode="auto">
            <a:xfrm>
              <a:off x="7620000" y="1129383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Oval 35"/>
            <p:cNvSpPr>
              <a:spLocks noChangeArrowheads="1"/>
            </p:cNvSpPr>
            <p:nvPr/>
          </p:nvSpPr>
          <p:spPr bwMode="auto">
            <a:xfrm>
              <a:off x="7338430" y="92000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43"/>
            <p:cNvSpPr>
              <a:spLocks noChangeShapeType="1"/>
            </p:cNvSpPr>
            <p:nvPr/>
          </p:nvSpPr>
          <p:spPr bwMode="auto">
            <a:xfrm flipH="1">
              <a:off x="7520307" y="1205584"/>
              <a:ext cx="133149" cy="17363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42"/>
            <p:cNvSpPr>
              <a:spLocks noChangeShapeType="1"/>
            </p:cNvSpPr>
            <p:nvPr/>
          </p:nvSpPr>
          <p:spPr bwMode="auto">
            <a:xfrm flipV="1">
              <a:off x="7124228" y="958108"/>
              <a:ext cx="214202" cy="171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42"/>
            <p:cNvSpPr>
              <a:spLocks noChangeShapeType="1"/>
            </p:cNvSpPr>
            <p:nvPr/>
          </p:nvSpPr>
          <p:spPr bwMode="auto">
            <a:xfrm flipH="1" flipV="1">
              <a:off x="7082712" y="1167482"/>
              <a:ext cx="87524" cy="24983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42"/>
            <p:cNvSpPr>
              <a:spLocks noChangeShapeType="1"/>
            </p:cNvSpPr>
            <p:nvPr/>
          </p:nvSpPr>
          <p:spPr bwMode="auto">
            <a:xfrm flipH="1" flipV="1">
              <a:off x="7414630" y="996208"/>
              <a:ext cx="52969" cy="3809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42"/>
            <p:cNvSpPr>
              <a:spLocks noChangeShapeType="1"/>
            </p:cNvSpPr>
            <p:nvPr/>
          </p:nvSpPr>
          <p:spPr bwMode="auto">
            <a:xfrm flipH="1" flipV="1">
              <a:off x="7126474" y="1129382"/>
              <a:ext cx="493526" cy="3809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42"/>
            <p:cNvSpPr>
              <a:spLocks noChangeShapeType="1"/>
            </p:cNvSpPr>
            <p:nvPr/>
          </p:nvSpPr>
          <p:spPr bwMode="auto">
            <a:xfrm flipH="1" flipV="1">
              <a:off x="7086128" y="1148430"/>
              <a:ext cx="381472" cy="22877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42"/>
            <p:cNvSpPr>
              <a:spLocks noChangeShapeType="1"/>
            </p:cNvSpPr>
            <p:nvPr/>
          </p:nvSpPr>
          <p:spPr bwMode="auto">
            <a:xfrm flipH="1">
              <a:off x="7238526" y="1186707"/>
              <a:ext cx="381473" cy="1904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851612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1" name="Text Box 3"/>
          <p:cNvSpPr txBox="1">
            <a:spLocks noChangeArrowheads="1"/>
          </p:cNvSpPr>
          <p:nvPr/>
        </p:nvSpPr>
        <p:spPr bwMode="auto">
          <a:xfrm>
            <a:off x="222849" y="1143000"/>
            <a:ext cx="8458200" cy="498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Basic graph-theoretic algorithmic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question that arises in various applications (e.g. Bioinformatics and Social networks).</a:t>
            </a:r>
            <a:endParaRPr lang="en-US" sz="2000" b="1" dirty="0">
              <a:solidFill>
                <a:srgbClr val="000000"/>
              </a:solidFill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Has been studied in the past:</a:t>
            </a: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endParaRPr lang="en-US" sz="2000" b="1" dirty="0">
              <a:solidFill>
                <a:srgbClr val="000000"/>
              </a:solidFill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  <a:p>
            <a:pPr>
              <a:buClr>
                <a:schemeClr val="folHlink"/>
              </a:buClr>
              <a:buSzPct val="110000"/>
            </a:pPr>
            <a:r>
              <a:rPr lang="en-US" sz="2000" b="1" u="sng" dirty="0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Algorithms for exact counting of </a:t>
            </a:r>
            <a:r>
              <a:rPr lang="en-US" sz="2000" b="1" u="sng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k</a:t>
            </a:r>
            <a:r>
              <a:rPr lang="en-US" sz="2000" b="1" u="sng" dirty="0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-cliques</a:t>
            </a:r>
            <a:r>
              <a:rPr lang="en-US" sz="2000" b="1" dirty="0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:</a:t>
            </a:r>
          </a:p>
          <a:p>
            <a:pPr>
              <a:buClr>
                <a:schemeClr val="folHlink"/>
              </a:buClr>
              <a:buSzPct val="110000"/>
            </a:pP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O(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n+m</a:t>
            </a:r>
            <a:r>
              <a:rPr lang="en-US" sz="2000" b="1" baseline="30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k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/2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[</a:t>
            </a:r>
            <a:r>
              <a:rPr lang="en-US" sz="2000" b="1" dirty="0" err="1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Chiba&amp;Nisizeki</a:t>
            </a:r>
            <a:r>
              <a:rPr lang="en-US" sz="2000" b="1" dirty="0" smtClean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</a:t>
            </a:r>
            <a:br>
              <a:rPr lang="en-US" sz="2000" b="1" dirty="0" smtClean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O(n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k/3+k(mod 3)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)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[</a:t>
            </a:r>
            <a:r>
              <a:rPr lang="en-US" sz="2000" b="1" dirty="0" err="1" smtClean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Nesetril&amp;Poljak</a:t>
            </a:r>
            <a:r>
              <a:rPr lang="en-US" sz="2000" b="1" dirty="0" smtClean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 </a:t>
            </a:r>
            <a:r>
              <a:rPr lang="en-US" sz="2000" b="1" dirty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(based on </a:t>
            </a:r>
            <a:r>
              <a:rPr lang="en-US" sz="20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matrix multiplication</a:t>
            </a:r>
            <a:r>
              <a:rPr lang="en-US" sz="2000" b="1" dirty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</a:t>
            </a:r>
          </a:p>
          <a:p>
            <a:pPr>
              <a:buClr>
                <a:schemeClr val="folHlink"/>
              </a:buClr>
              <a:buSzPct val="110000"/>
            </a:pPr>
            <a:endParaRPr lang="en-US" sz="2000" b="1" dirty="0" smtClean="0">
              <a:solidFill>
                <a:srgbClr val="000000"/>
              </a:solidFill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u="sng" dirty="0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Algorithms for approximate counting</a:t>
            </a:r>
            <a:r>
              <a:rPr lang="en-US" sz="2000" b="1" dirty="0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/>
            </a:r>
            <a:br>
              <a:rPr lang="en-US" sz="2000" b="1" dirty="0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Many algorithms in a </a:t>
            </a: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variety of models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(including streaming) with main focus on triangles (e.g., </a:t>
            </a:r>
            <a:r>
              <a:rPr lang="en-US" sz="2000" b="1" dirty="0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[</a:t>
            </a:r>
            <a:r>
              <a:rPr lang="en-US" sz="2000" b="1" dirty="0" err="1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Schank&amp;Wagber</a:t>
            </a:r>
            <a:r>
              <a:rPr lang="en-US" sz="2000" b="1" dirty="0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], [</a:t>
            </a:r>
            <a:r>
              <a:rPr lang="en-US" sz="2000" b="1" dirty="0" err="1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Tsourakakis</a:t>
            </a:r>
            <a:r>
              <a:rPr lang="en-US" sz="2000" b="1" dirty="0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], [</a:t>
            </a:r>
            <a:r>
              <a:rPr lang="en-US" sz="2000" b="1" dirty="0" err="1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Avron</a:t>
            </a:r>
            <a:r>
              <a:rPr lang="en-US" sz="2000" b="1" dirty="0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], [</a:t>
            </a:r>
            <a:r>
              <a:rPr lang="en-US" sz="2000" b="1" dirty="0" err="1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Kolointzakis,Miller,Peng,Tsourakakis</a:t>
            </a:r>
            <a:r>
              <a:rPr lang="en-US" sz="2000" b="1" dirty="0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], [</a:t>
            </a:r>
            <a:r>
              <a:rPr lang="en-US" sz="2000" b="1" dirty="0" err="1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Chu&amp;Cheng</a:t>
            </a:r>
            <a:r>
              <a:rPr lang="en-US" sz="2000" b="1" dirty="0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], [</a:t>
            </a:r>
            <a:r>
              <a:rPr lang="en-US" sz="2000" b="1" dirty="0" err="1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Suri&amp;Vassilvitskii</a:t>
            </a:r>
            <a:r>
              <a:rPr lang="en-US" sz="2000" b="1" dirty="0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], [</a:t>
            </a:r>
            <a:r>
              <a:rPr lang="en-US" sz="2000" b="1" dirty="0" err="1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Arifuzzamna,Khan,Marathe</a:t>
            </a:r>
            <a:r>
              <a:rPr lang="en-US" sz="2000" b="1" dirty="0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], [</a:t>
            </a:r>
            <a:r>
              <a:rPr lang="en-US" sz="2000" b="1" dirty="0" err="1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Seshadhri,Kolda,Pinar</a:t>
            </a:r>
            <a:r>
              <a:rPr lang="en-US" sz="2000" b="1" dirty="0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], [</a:t>
            </a:r>
            <a:r>
              <a:rPr lang="en-US" sz="2000" b="1" dirty="0" err="1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Tangwongsan,Pavan,Tirthapura</a:t>
            </a:r>
            <a:r>
              <a:rPr lang="en-US" sz="2000" b="1" dirty="0" smtClean="0">
                <a:solidFill>
                  <a:schemeClr val="accent3">
                    <a:lumMod val="65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]… </a:t>
            </a:r>
            <a:r>
              <a:rPr lang="en-US" sz="2000" b="1" dirty="0" smtClean="0">
                <a:solidFill>
                  <a:srgbClr val="00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/>
            </a:r>
            <a:br>
              <a:rPr lang="en-US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endParaRPr lang="en-US" b="1" dirty="0" smtClean="0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All previous algorithms (exact/approximate)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read the entire graph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143728" y="309311"/>
            <a:ext cx="8915399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b="1" kern="0" dirty="0" smtClean="0">
                <a:solidFill>
                  <a:srgbClr val="C222B7"/>
                </a:solidFill>
                <a:latin typeface="Comic Sans MS" pitchFamily="66" charset="0"/>
              </a:rPr>
              <a:t>Counting (exactly/approximately)</a:t>
            </a:r>
            <a:br>
              <a:rPr lang="en-US" sz="2800" b="1" kern="0" dirty="0" smtClean="0">
                <a:solidFill>
                  <a:srgbClr val="C222B7"/>
                </a:solidFill>
                <a:latin typeface="Comic Sans MS" pitchFamily="66" charset="0"/>
              </a:rPr>
            </a:br>
            <a:r>
              <a:rPr lang="en-US" sz="2800" b="1" kern="0" dirty="0" smtClean="0">
                <a:solidFill>
                  <a:srgbClr val="C222B7"/>
                </a:solidFill>
                <a:latin typeface="Comic Sans MS" pitchFamily="66" charset="0"/>
              </a:rPr>
              <a:t> the number of triangles and larger cliques</a:t>
            </a:r>
            <a:endParaRPr lang="en-US" sz="2800" b="1" kern="0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38800" y="1905000"/>
            <a:ext cx="32512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Run time of our algorithm:</a:t>
            </a:r>
          </a:p>
          <a:p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O*(n/C</a:t>
            </a:r>
            <a:r>
              <a:rPr lang="en-US" b="1" baseline="-25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1/k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+ </a:t>
            </a:r>
            <a:r>
              <a:rPr lang="en-US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</a:t>
            </a:r>
            <a:r>
              <a:rPr lang="en-US" b="1" baseline="30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/2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/</a:t>
            </a:r>
            <a:r>
              <a:rPr lang="en-US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</a:t>
            </a:r>
            <a:r>
              <a:rPr lang="en-US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7029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5111" y="381000"/>
            <a:ext cx="8915399" cy="685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Approximating </a:t>
            </a:r>
            <a:r>
              <a:rPr lang="en-US" sz="2800" b="1" dirty="0" err="1" smtClean="0">
                <a:solidFill>
                  <a:srgbClr val="C222B7"/>
                </a:solidFill>
                <a:latin typeface="Comic Sans MS" pitchFamily="66" charset="0"/>
              </a:rPr>
              <a:t>num</a:t>
            </a:r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 of k-cliques (</a:t>
            </a:r>
            <a:r>
              <a:rPr lang="en-US" sz="2800" b="1" dirty="0" smtClean="0">
                <a:solidFill>
                  <a:schemeClr val="bg2"/>
                </a:solidFill>
                <a:latin typeface="Comic Sans MS" pitchFamily="66" charset="0"/>
              </a:rPr>
              <a:t>[ERS2] </a:t>
            </a:r>
            <a:r>
              <a:rPr lang="en-US" sz="2800" b="1" dirty="0" err="1" smtClean="0">
                <a:solidFill>
                  <a:srgbClr val="C222B7"/>
                </a:solidFill>
                <a:latin typeface="Comic Sans MS" pitchFamily="66" charset="0"/>
              </a:rPr>
              <a:t>alg</a:t>
            </a:r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) </a:t>
            </a:r>
            <a:endParaRPr 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81334" y="1178286"/>
            <a:ext cx="6766427" cy="252376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Assign (almost all) cliques to vertices: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Let 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(v)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denote 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num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of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-cliques that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belongs to.</a:t>
            </a:r>
            <a:b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</a:b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Say that vertex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is </a:t>
            </a: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“sociable”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if 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(v)&gt;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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or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d(v)&gt;’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endParaRPr lang="en-US" sz="2000" b="1" dirty="0" smtClean="0"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Clique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K={u</a:t>
            </a:r>
            <a:r>
              <a:rPr lang="en-US" sz="2000" b="1" baseline="-25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,…,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u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}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assigned to min-degree vertex in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that is </a:t>
            </a: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not sociable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(if such exists). 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Setting of thresholds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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and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’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ensures that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num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of unassigned cliques is at most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C</a:t>
            </a:r>
            <a:r>
              <a:rPr lang="en-US" sz="2000" b="1" baseline="-25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k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.</a:t>
            </a:r>
          </a:p>
        </p:txBody>
      </p:sp>
      <p:sp>
        <p:nvSpPr>
          <p:cNvPr id="55" name="Text Box 23"/>
          <p:cNvSpPr txBox="1">
            <a:spLocks noChangeArrowheads="1"/>
          </p:cNvSpPr>
          <p:nvPr/>
        </p:nvSpPr>
        <p:spPr bwMode="auto">
          <a:xfrm>
            <a:off x="92835" y="3733800"/>
            <a:ext cx="8828111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Assume have 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const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-factor estimates of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and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</a:t>
            </a:r>
            <a:r>
              <a:rPr lang="en-US" sz="2000" b="1" baseline="-25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</a:t>
            </a:r>
            <a:b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</a:b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Assume 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const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</a:t>
            </a:r>
            <a:endParaRPr lang="en-US" sz="2000" b="1" dirty="0" smtClean="0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Step I of algorithm: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Alg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samples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r =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(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n/C</a:t>
            </a:r>
            <a:r>
              <a:rPr lang="en-US" sz="2000" b="1" baseline="-25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1/k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vertices (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u.i.r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). 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Denote sample by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, 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k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(R)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: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k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-cliques assigned to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Can show that 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whp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,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|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k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(R)|/r =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(1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C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k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/n</a:t>
            </a:r>
            <a:endParaRPr lang="en-US" sz="2000" b="1" dirty="0" smtClean="0"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781800" y="1341298"/>
            <a:ext cx="21391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=(kC</a:t>
            </a:r>
            <a:r>
              <a:rPr lang="en-US" b="1" baseline="-25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k</a:t>
            </a:r>
            <a:r>
              <a:rPr lang="en-US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1-1/k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/</a:t>
            </a:r>
            <a:r>
              <a:rPr lang="en-US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1/k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 ’=(m/(</a:t>
            </a:r>
            <a:r>
              <a:rPr lang="en-US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C</a:t>
            </a:r>
            <a:r>
              <a:rPr lang="en-US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k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</a:t>
            </a:r>
            <a:r>
              <a:rPr lang="en-US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1/k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</a:t>
            </a:r>
            <a:endParaRPr lang="en-US" b="1" dirty="0"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73368" y="4387334"/>
            <a:ext cx="2498832" cy="369332"/>
          </a:xfrm>
          <a:prstGeom prst="rect">
            <a:avLst/>
          </a:prstGeom>
          <a:ln>
            <a:solidFill>
              <a:srgbClr val="3399FF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O(n/C</a:t>
            </a:r>
            <a:r>
              <a:rPr lang="en-US" b="1" baseline="-25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1/k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+ </a:t>
            </a:r>
            <a:r>
              <a:rPr lang="en-US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</a:t>
            </a:r>
            <a:r>
              <a:rPr lang="en-US" b="1" baseline="30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/2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/</a:t>
            </a:r>
            <a:r>
              <a:rPr lang="en-US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</a:t>
            </a:r>
            <a:r>
              <a:rPr lang="en-US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761" y="2226933"/>
            <a:ext cx="2073185" cy="1554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4656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5111" y="381000"/>
            <a:ext cx="8915399" cy="685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Approximating </a:t>
            </a:r>
            <a:r>
              <a:rPr lang="en-US" sz="2800" b="1" dirty="0" err="1" smtClean="0">
                <a:solidFill>
                  <a:srgbClr val="C222B7"/>
                </a:solidFill>
                <a:latin typeface="Comic Sans MS" pitchFamily="66" charset="0"/>
              </a:rPr>
              <a:t>num</a:t>
            </a:r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 of k-cliques (</a:t>
            </a:r>
            <a:r>
              <a:rPr lang="en-US" sz="2800" b="1" dirty="0" smtClean="0">
                <a:solidFill>
                  <a:schemeClr val="bg2"/>
                </a:solidFill>
                <a:latin typeface="Comic Sans MS" pitchFamily="66" charset="0"/>
              </a:rPr>
              <a:t>[ERS2] </a:t>
            </a:r>
            <a:r>
              <a:rPr lang="en-US" sz="2800" b="1" dirty="0" err="1" smtClean="0">
                <a:solidFill>
                  <a:srgbClr val="C222B7"/>
                </a:solidFill>
                <a:latin typeface="Comic Sans MS" pitchFamily="66" charset="0"/>
              </a:rPr>
              <a:t>alg</a:t>
            </a:r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) </a:t>
            </a:r>
            <a:endParaRPr 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55" name="Text Box 23"/>
          <p:cNvSpPr txBox="1">
            <a:spLocks noChangeArrowheads="1"/>
          </p:cNvSpPr>
          <p:nvPr/>
        </p:nvSpPr>
        <p:spPr bwMode="auto">
          <a:xfrm>
            <a:off x="158150" y="1066800"/>
            <a:ext cx="8828111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</a:pPr>
            <a:r>
              <a:rPr lang="en-US" sz="2000" b="1" dirty="0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Step I: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Sample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r =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(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n/C</a:t>
            </a:r>
            <a:r>
              <a:rPr lang="en-US" sz="2000" b="1" baseline="-25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1/k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vertices (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u.i.r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), denoted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.</a:t>
            </a:r>
            <a:b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A(R) (=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k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(R))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: 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set of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k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-cliques assigned to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.</a:t>
            </a:r>
            <a:b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</a:b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Can show that 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whp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,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|A(R)|= (r/n)(1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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C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k</a:t>
            </a:r>
            <a:endParaRPr lang="en-US" sz="2000" b="1" dirty="0" smtClean="0"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17175" y="2732710"/>
            <a:ext cx="8909650" cy="22159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Step </a:t>
            </a:r>
            <a:r>
              <a:rPr lang="en-US" sz="2000" b="1" dirty="0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II: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Alg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approximates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|A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(R)|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High-level idea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: 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(1)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Define sample space of “potential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-cliques incident to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R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”, which is </a:t>
            </a: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not too large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and can be sampled (uniformly) efficiently. 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(2)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Sample from this space, and for each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-clique obtained, check whether assigned to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R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(belongs to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A(R)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).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82087" y="2730846"/>
            <a:ext cx="2518913" cy="369332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O(n/C</a:t>
            </a:r>
            <a:r>
              <a:rPr lang="en-US" b="1" baseline="-25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1/k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+ </a:t>
            </a:r>
            <a:r>
              <a:rPr lang="en-US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</a:t>
            </a:r>
            <a:r>
              <a:rPr lang="en-US" b="1" baseline="30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/2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/</a:t>
            </a:r>
            <a:r>
              <a:rPr lang="en-US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</a:t>
            </a:r>
            <a:r>
              <a:rPr lang="en-US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endParaRPr lang="en-US" dirty="0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117175" y="5114236"/>
            <a:ext cx="8991600" cy="11079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B0F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Sample space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will be of size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s=|E(R)|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m</a:t>
            </a:r>
            <a:r>
              <a:rPr lang="en-US" sz="2000" b="1" baseline="30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k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/2-1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so 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that 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prob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of hitting clique in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A(R)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is </a:t>
            </a:r>
            <a:endParaRPr lang="en-US" sz="2000" b="1" dirty="0"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                     |A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(R)|/s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158150" y="2135962"/>
            <a:ext cx="89916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From this point on condition on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|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A(R)|  (r/n)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C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k</a:t>
            </a:r>
            <a:r>
              <a:rPr lang="en-US" sz="2000" b="1" baseline="-25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and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|E(R)|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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(r/n)2m .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>
            <a:off x="3048000" y="2536072"/>
            <a:ext cx="2057400" cy="325512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>
            <a:endCxn id="8" idx="0"/>
          </p:cNvCxnSpPr>
          <p:nvPr/>
        </p:nvCxnSpPr>
        <p:spPr bwMode="auto">
          <a:xfrm flipH="1">
            <a:off x="4612975" y="2438400"/>
            <a:ext cx="2477220" cy="267583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3581400" y="5474187"/>
            <a:ext cx="263824" cy="39321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Rectangle 19"/>
          <p:cNvSpPr/>
          <p:nvPr/>
        </p:nvSpPr>
        <p:spPr>
          <a:xfrm>
            <a:off x="3801838" y="5808453"/>
            <a:ext cx="13035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 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C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k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/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m</a:t>
            </a:r>
            <a:r>
              <a:rPr lang="en-US" sz="2000" b="1" baseline="30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k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/2</a:t>
            </a:r>
            <a:endParaRPr lang="en-US" sz="2000" b="1" dirty="0"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5965371" y="5799909"/>
            <a:ext cx="2124892" cy="882102"/>
          </a:xfrm>
          <a:custGeom>
            <a:avLst/>
            <a:gdLst>
              <a:gd name="connsiteX0" fmla="*/ 470263 w 2124892"/>
              <a:gd name="connsiteY0" fmla="*/ 52251 h 882102"/>
              <a:gd name="connsiteX1" fmla="*/ 470263 w 2124892"/>
              <a:gd name="connsiteY1" fmla="*/ 52251 h 882102"/>
              <a:gd name="connsiteX2" fmla="*/ 548640 w 2124892"/>
              <a:gd name="connsiteY2" fmla="*/ 26125 h 882102"/>
              <a:gd name="connsiteX3" fmla="*/ 818606 w 2124892"/>
              <a:gd name="connsiteY3" fmla="*/ 8708 h 882102"/>
              <a:gd name="connsiteX4" fmla="*/ 923109 w 2124892"/>
              <a:gd name="connsiteY4" fmla="*/ 0 h 882102"/>
              <a:gd name="connsiteX5" fmla="*/ 1349829 w 2124892"/>
              <a:gd name="connsiteY5" fmla="*/ 8708 h 882102"/>
              <a:gd name="connsiteX6" fmla="*/ 1480458 w 2124892"/>
              <a:gd name="connsiteY6" fmla="*/ 26125 h 882102"/>
              <a:gd name="connsiteX7" fmla="*/ 1515292 w 2124892"/>
              <a:gd name="connsiteY7" fmla="*/ 34834 h 882102"/>
              <a:gd name="connsiteX8" fmla="*/ 1567543 w 2124892"/>
              <a:gd name="connsiteY8" fmla="*/ 43542 h 882102"/>
              <a:gd name="connsiteX9" fmla="*/ 1637212 w 2124892"/>
              <a:gd name="connsiteY9" fmla="*/ 69668 h 882102"/>
              <a:gd name="connsiteX10" fmla="*/ 1680755 w 2124892"/>
              <a:gd name="connsiteY10" fmla="*/ 78377 h 882102"/>
              <a:gd name="connsiteX11" fmla="*/ 1706880 w 2124892"/>
              <a:gd name="connsiteY11" fmla="*/ 87085 h 882102"/>
              <a:gd name="connsiteX12" fmla="*/ 1750423 w 2124892"/>
              <a:gd name="connsiteY12" fmla="*/ 95794 h 882102"/>
              <a:gd name="connsiteX13" fmla="*/ 1785258 w 2124892"/>
              <a:gd name="connsiteY13" fmla="*/ 104502 h 882102"/>
              <a:gd name="connsiteX14" fmla="*/ 1802675 w 2124892"/>
              <a:gd name="connsiteY14" fmla="*/ 121920 h 882102"/>
              <a:gd name="connsiteX15" fmla="*/ 1828800 w 2124892"/>
              <a:gd name="connsiteY15" fmla="*/ 130628 h 882102"/>
              <a:gd name="connsiteX16" fmla="*/ 1846218 w 2124892"/>
              <a:gd name="connsiteY16" fmla="*/ 156754 h 882102"/>
              <a:gd name="connsiteX17" fmla="*/ 1854926 w 2124892"/>
              <a:gd name="connsiteY17" fmla="*/ 182880 h 882102"/>
              <a:gd name="connsiteX18" fmla="*/ 1872343 w 2124892"/>
              <a:gd name="connsiteY18" fmla="*/ 209005 h 882102"/>
              <a:gd name="connsiteX19" fmla="*/ 1898469 w 2124892"/>
              <a:gd name="connsiteY19" fmla="*/ 304800 h 882102"/>
              <a:gd name="connsiteX20" fmla="*/ 1915886 w 2124892"/>
              <a:gd name="connsiteY20" fmla="*/ 330925 h 882102"/>
              <a:gd name="connsiteX21" fmla="*/ 1924595 w 2124892"/>
              <a:gd name="connsiteY21" fmla="*/ 357051 h 882102"/>
              <a:gd name="connsiteX22" fmla="*/ 1968138 w 2124892"/>
              <a:gd name="connsiteY22" fmla="*/ 400594 h 882102"/>
              <a:gd name="connsiteX23" fmla="*/ 2011680 w 2124892"/>
              <a:gd name="connsiteY23" fmla="*/ 444137 h 882102"/>
              <a:gd name="connsiteX24" fmla="*/ 2029098 w 2124892"/>
              <a:gd name="connsiteY24" fmla="*/ 461554 h 882102"/>
              <a:gd name="connsiteX25" fmla="*/ 2081349 w 2124892"/>
              <a:gd name="connsiteY25" fmla="*/ 487680 h 882102"/>
              <a:gd name="connsiteX26" fmla="*/ 2090058 w 2124892"/>
              <a:gd name="connsiteY26" fmla="*/ 513805 h 882102"/>
              <a:gd name="connsiteX27" fmla="*/ 2107475 w 2124892"/>
              <a:gd name="connsiteY27" fmla="*/ 539931 h 882102"/>
              <a:gd name="connsiteX28" fmla="*/ 2124892 w 2124892"/>
              <a:gd name="connsiteY28" fmla="*/ 592182 h 882102"/>
              <a:gd name="connsiteX29" fmla="*/ 2116183 w 2124892"/>
              <a:gd name="connsiteY29" fmla="*/ 722811 h 882102"/>
              <a:gd name="connsiteX30" fmla="*/ 2063932 w 2124892"/>
              <a:gd name="connsiteY30" fmla="*/ 766354 h 882102"/>
              <a:gd name="connsiteX31" fmla="*/ 1532709 w 2124892"/>
              <a:gd name="connsiteY31" fmla="*/ 775062 h 882102"/>
              <a:gd name="connsiteX32" fmla="*/ 1480458 w 2124892"/>
              <a:gd name="connsiteY32" fmla="*/ 783771 h 882102"/>
              <a:gd name="connsiteX33" fmla="*/ 1419498 w 2124892"/>
              <a:gd name="connsiteY33" fmla="*/ 792480 h 882102"/>
              <a:gd name="connsiteX34" fmla="*/ 1393372 w 2124892"/>
              <a:gd name="connsiteY34" fmla="*/ 801188 h 882102"/>
              <a:gd name="connsiteX35" fmla="*/ 1236618 w 2124892"/>
              <a:gd name="connsiteY35" fmla="*/ 818605 h 882102"/>
              <a:gd name="connsiteX36" fmla="*/ 1193075 w 2124892"/>
              <a:gd name="connsiteY36" fmla="*/ 827314 h 882102"/>
              <a:gd name="connsiteX37" fmla="*/ 1140823 w 2124892"/>
              <a:gd name="connsiteY37" fmla="*/ 844731 h 882102"/>
              <a:gd name="connsiteX38" fmla="*/ 1062446 w 2124892"/>
              <a:gd name="connsiteY38" fmla="*/ 853440 h 882102"/>
              <a:gd name="connsiteX39" fmla="*/ 949235 w 2124892"/>
              <a:gd name="connsiteY39" fmla="*/ 870857 h 882102"/>
              <a:gd name="connsiteX40" fmla="*/ 905692 w 2124892"/>
              <a:gd name="connsiteY40" fmla="*/ 879565 h 882102"/>
              <a:gd name="connsiteX41" fmla="*/ 548640 w 2124892"/>
              <a:gd name="connsiteY41" fmla="*/ 862148 h 882102"/>
              <a:gd name="connsiteX42" fmla="*/ 522515 w 2124892"/>
              <a:gd name="connsiteY42" fmla="*/ 853440 h 882102"/>
              <a:gd name="connsiteX43" fmla="*/ 496389 w 2124892"/>
              <a:gd name="connsiteY43" fmla="*/ 836022 h 882102"/>
              <a:gd name="connsiteX44" fmla="*/ 444138 w 2124892"/>
              <a:gd name="connsiteY44" fmla="*/ 818605 h 882102"/>
              <a:gd name="connsiteX45" fmla="*/ 391886 w 2124892"/>
              <a:gd name="connsiteY45" fmla="*/ 783771 h 882102"/>
              <a:gd name="connsiteX46" fmla="*/ 330926 w 2124892"/>
              <a:gd name="connsiteY46" fmla="*/ 740228 h 882102"/>
              <a:gd name="connsiteX47" fmla="*/ 313509 w 2124892"/>
              <a:gd name="connsiteY47" fmla="*/ 714102 h 882102"/>
              <a:gd name="connsiteX48" fmla="*/ 287383 w 2124892"/>
              <a:gd name="connsiteY48" fmla="*/ 705394 h 882102"/>
              <a:gd name="connsiteX49" fmla="*/ 261258 w 2124892"/>
              <a:gd name="connsiteY49" fmla="*/ 687977 h 882102"/>
              <a:gd name="connsiteX50" fmla="*/ 217715 w 2124892"/>
              <a:gd name="connsiteY50" fmla="*/ 635725 h 882102"/>
              <a:gd name="connsiteX51" fmla="*/ 182880 w 2124892"/>
              <a:gd name="connsiteY51" fmla="*/ 609600 h 882102"/>
              <a:gd name="connsiteX52" fmla="*/ 165463 w 2124892"/>
              <a:gd name="connsiteY52" fmla="*/ 592182 h 882102"/>
              <a:gd name="connsiteX53" fmla="*/ 139338 w 2124892"/>
              <a:gd name="connsiteY53" fmla="*/ 574765 h 882102"/>
              <a:gd name="connsiteX54" fmla="*/ 95795 w 2124892"/>
              <a:gd name="connsiteY54" fmla="*/ 531222 h 882102"/>
              <a:gd name="connsiteX55" fmla="*/ 69669 w 2124892"/>
              <a:gd name="connsiteY55" fmla="*/ 505097 h 882102"/>
              <a:gd name="connsiteX56" fmla="*/ 43543 w 2124892"/>
              <a:gd name="connsiteY56" fmla="*/ 496388 h 882102"/>
              <a:gd name="connsiteX57" fmla="*/ 26126 w 2124892"/>
              <a:gd name="connsiteY57" fmla="*/ 470262 h 882102"/>
              <a:gd name="connsiteX58" fmla="*/ 17418 w 2124892"/>
              <a:gd name="connsiteY58" fmla="*/ 444137 h 882102"/>
              <a:gd name="connsiteX59" fmla="*/ 0 w 2124892"/>
              <a:gd name="connsiteY59" fmla="*/ 426720 h 882102"/>
              <a:gd name="connsiteX60" fmla="*/ 8709 w 2124892"/>
              <a:gd name="connsiteY60" fmla="*/ 287382 h 882102"/>
              <a:gd name="connsiteX61" fmla="*/ 69669 w 2124892"/>
              <a:gd name="connsiteY61" fmla="*/ 226422 h 882102"/>
              <a:gd name="connsiteX62" fmla="*/ 139338 w 2124892"/>
              <a:gd name="connsiteY62" fmla="*/ 217714 h 882102"/>
              <a:gd name="connsiteX63" fmla="*/ 182880 w 2124892"/>
              <a:gd name="connsiteY63" fmla="*/ 209005 h 882102"/>
              <a:gd name="connsiteX64" fmla="*/ 226423 w 2124892"/>
              <a:gd name="connsiteY64" fmla="*/ 156754 h 882102"/>
              <a:gd name="connsiteX65" fmla="*/ 235132 w 2124892"/>
              <a:gd name="connsiteY65" fmla="*/ 130628 h 882102"/>
              <a:gd name="connsiteX66" fmla="*/ 261258 w 2124892"/>
              <a:gd name="connsiteY66" fmla="*/ 104502 h 882102"/>
              <a:gd name="connsiteX67" fmla="*/ 296092 w 2124892"/>
              <a:gd name="connsiteY67" fmla="*/ 52251 h 882102"/>
              <a:gd name="connsiteX68" fmla="*/ 313509 w 2124892"/>
              <a:gd name="connsiteY68" fmla="*/ 26125 h 882102"/>
              <a:gd name="connsiteX69" fmla="*/ 339635 w 2124892"/>
              <a:gd name="connsiteY69" fmla="*/ 8708 h 882102"/>
              <a:gd name="connsiteX70" fmla="*/ 513806 w 2124892"/>
              <a:gd name="connsiteY70" fmla="*/ 26125 h 882102"/>
              <a:gd name="connsiteX71" fmla="*/ 470263 w 2124892"/>
              <a:gd name="connsiteY71" fmla="*/ 52251 h 882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2124892" h="882102">
                <a:moveTo>
                  <a:pt x="470263" y="52251"/>
                </a:moveTo>
                <a:lnTo>
                  <a:pt x="470263" y="52251"/>
                </a:lnTo>
                <a:cubicBezTo>
                  <a:pt x="496389" y="43542"/>
                  <a:pt x="521923" y="32804"/>
                  <a:pt x="548640" y="26125"/>
                </a:cubicBezTo>
                <a:cubicBezTo>
                  <a:pt x="611822" y="10330"/>
                  <a:pt x="816039" y="8851"/>
                  <a:pt x="818606" y="8708"/>
                </a:cubicBezTo>
                <a:cubicBezTo>
                  <a:pt x="853507" y="6769"/>
                  <a:pt x="888275" y="2903"/>
                  <a:pt x="923109" y="0"/>
                </a:cubicBezTo>
                <a:lnTo>
                  <a:pt x="1349829" y="8708"/>
                </a:lnTo>
                <a:cubicBezTo>
                  <a:pt x="1377895" y="9676"/>
                  <a:pt x="1447862" y="19606"/>
                  <a:pt x="1480458" y="26125"/>
                </a:cubicBezTo>
                <a:cubicBezTo>
                  <a:pt x="1492194" y="28472"/>
                  <a:pt x="1503556" y="32487"/>
                  <a:pt x="1515292" y="34834"/>
                </a:cubicBezTo>
                <a:cubicBezTo>
                  <a:pt x="1532606" y="38297"/>
                  <a:pt x="1550126" y="40639"/>
                  <a:pt x="1567543" y="43542"/>
                </a:cubicBezTo>
                <a:cubicBezTo>
                  <a:pt x="1580877" y="48876"/>
                  <a:pt x="1619000" y="65115"/>
                  <a:pt x="1637212" y="69668"/>
                </a:cubicBezTo>
                <a:cubicBezTo>
                  <a:pt x="1651572" y="73258"/>
                  <a:pt x="1666395" y="74787"/>
                  <a:pt x="1680755" y="78377"/>
                </a:cubicBezTo>
                <a:cubicBezTo>
                  <a:pt x="1689660" y="80603"/>
                  <a:pt x="1697975" y="84859"/>
                  <a:pt x="1706880" y="87085"/>
                </a:cubicBezTo>
                <a:cubicBezTo>
                  <a:pt x="1721240" y="90675"/>
                  <a:pt x="1735974" y="92583"/>
                  <a:pt x="1750423" y="95794"/>
                </a:cubicBezTo>
                <a:cubicBezTo>
                  <a:pt x="1762107" y="98390"/>
                  <a:pt x="1773646" y="101599"/>
                  <a:pt x="1785258" y="104502"/>
                </a:cubicBezTo>
                <a:cubicBezTo>
                  <a:pt x="1791064" y="110308"/>
                  <a:pt x="1795634" y="117696"/>
                  <a:pt x="1802675" y="121920"/>
                </a:cubicBezTo>
                <a:cubicBezTo>
                  <a:pt x="1810546" y="126643"/>
                  <a:pt x="1821632" y="124894"/>
                  <a:pt x="1828800" y="130628"/>
                </a:cubicBezTo>
                <a:cubicBezTo>
                  <a:pt x="1836973" y="137166"/>
                  <a:pt x="1840412" y="148045"/>
                  <a:pt x="1846218" y="156754"/>
                </a:cubicBezTo>
                <a:cubicBezTo>
                  <a:pt x="1849121" y="165463"/>
                  <a:pt x="1850821" y="174669"/>
                  <a:pt x="1854926" y="182880"/>
                </a:cubicBezTo>
                <a:cubicBezTo>
                  <a:pt x="1859607" y="192241"/>
                  <a:pt x="1868668" y="199205"/>
                  <a:pt x="1872343" y="209005"/>
                </a:cubicBezTo>
                <a:cubicBezTo>
                  <a:pt x="1886363" y="246392"/>
                  <a:pt x="1874250" y="268472"/>
                  <a:pt x="1898469" y="304800"/>
                </a:cubicBezTo>
                <a:cubicBezTo>
                  <a:pt x="1904275" y="313508"/>
                  <a:pt x="1911205" y="321564"/>
                  <a:pt x="1915886" y="330925"/>
                </a:cubicBezTo>
                <a:cubicBezTo>
                  <a:pt x="1919991" y="339136"/>
                  <a:pt x="1919087" y="349707"/>
                  <a:pt x="1924595" y="357051"/>
                </a:cubicBezTo>
                <a:cubicBezTo>
                  <a:pt x="1936911" y="373472"/>
                  <a:pt x="1956752" y="383515"/>
                  <a:pt x="1968138" y="400594"/>
                </a:cubicBezTo>
                <a:cubicBezTo>
                  <a:pt x="1997994" y="445379"/>
                  <a:pt x="1970213" y="410964"/>
                  <a:pt x="2011680" y="444137"/>
                </a:cubicBezTo>
                <a:cubicBezTo>
                  <a:pt x="2018091" y="449266"/>
                  <a:pt x="2022687" y="456425"/>
                  <a:pt x="2029098" y="461554"/>
                </a:cubicBezTo>
                <a:cubicBezTo>
                  <a:pt x="2053216" y="480848"/>
                  <a:pt x="2053754" y="478481"/>
                  <a:pt x="2081349" y="487680"/>
                </a:cubicBezTo>
                <a:cubicBezTo>
                  <a:pt x="2084252" y="496388"/>
                  <a:pt x="2085953" y="505595"/>
                  <a:pt x="2090058" y="513805"/>
                </a:cubicBezTo>
                <a:cubicBezTo>
                  <a:pt x="2094739" y="523166"/>
                  <a:pt x="2103224" y="530367"/>
                  <a:pt x="2107475" y="539931"/>
                </a:cubicBezTo>
                <a:cubicBezTo>
                  <a:pt x="2114931" y="556708"/>
                  <a:pt x="2124892" y="592182"/>
                  <a:pt x="2124892" y="592182"/>
                </a:cubicBezTo>
                <a:cubicBezTo>
                  <a:pt x="2121989" y="635725"/>
                  <a:pt x="2125650" y="680210"/>
                  <a:pt x="2116183" y="722811"/>
                </a:cubicBezTo>
                <a:cubicBezTo>
                  <a:pt x="2114964" y="728297"/>
                  <a:pt x="2072850" y="765936"/>
                  <a:pt x="2063932" y="766354"/>
                </a:cubicBezTo>
                <a:cubicBezTo>
                  <a:pt x="1887028" y="774646"/>
                  <a:pt x="1709783" y="772159"/>
                  <a:pt x="1532709" y="775062"/>
                </a:cubicBezTo>
                <a:lnTo>
                  <a:pt x="1480458" y="783771"/>
                </a:lnTo>
                <a:cubicBezTo>
                  <a:pt x="1460170" y="786892"/>
                  <a:pt x="1439626" y="788455"/>
                  <a:pt x="1419498" y="792480"/>
                </a:cubicBezTo>
                <a:cubicBezTo>
                  <a:pt x="1410497" y="794280"/>
                  <a:pt x="1402404" y="799546"/>
                  <a:pt x="1393372" y="801188"/>
                </a:cubicBezTo>
                <a:cubicBezTo>
                  <a:pt x="1363227" y="806669"/>
                  <a:pt x="1261640" y="816103"/>
                  <a:pt x="1236618" y="818605"/>
                </a:cubicBezTo>
                <a:cubicBezTo>
                  <a:pt x="1222104" y="821508"/>
                  <a:pt x="1207355" y="823419"/>
                  <a:pt x="1193075" y="827314"/>
                </a:cubicBezTo>
                <a:cubicBezTo>
                  <a:pt x="1175362" y="832145"/>
                  <a:pt x="1158826" y="841130"/>
                  <a:pt x="1140823" y="844731"/>
                </a:cubicBezTo>
                <a:cubicBezTo>
                  <a:pt x="1115047" y="849886"/>
                  <a:pt x="1088572" y="850537"/>
                  <a:pt x="1062446" y="853440"/>
                </a:cubicBezTo>
                <a:cubicBezTo>
                  <a:pt x="989933" y="871567"/>
                  <a:pt x="1066252" y="854140"/>
                  <a:pt x="949235" y="870857"/>
                </a:cubicBezTo>
                <a:cubicBezTo>
                  <a:pt x="934582" y="872950"/>
                  <a:pt x="920206" y="876662"/>
                  <a:pt x="905692" y="879565"/>
                </a:cubicBezTo>
                <a:cubicBezTo>
                  <a:pt x="743823" y="875190"/>
                  <a:pt x="668517" y="896398"/>
                  <a:pt x="548640" y="862148"/>
                </a:cubicBezTo>
                <a:cubicBezTo>
                  <a:pt x="539814" y="859626"/>
                  <a:pt x="531223" y="856343"/>
                  <a:pt x="522515" y="853440"/>
                </a:cubicBezTo>
                <a:cubicBezTo>
                  <a:pt x="513806" y="847634"/>
                  <a:pt x="505953" y="840273"/>
                  <a:pt x="496389" y="836022"/>
                </a:cubicBezTo>
                <a:cubicBezTo>
                  <a:pt x="479612" y="828566"/>
                  <a:pt x="459414" y="828789"/>
                  <a:pt x="444138" y="818605"/>
                </a:cubicBezTo>
                <a:cubicBezTo>
                  <a:pt x="426721" y="806994"/>
                  <a:pt x="408632" y="796331"/>
                  <a:pt x="391886" y="783771"/>
                </a:cubicBezTo>
                <a:cubicBezTo>
                  <a:pt x="348679" y="751365"/>
                  <a:pt x="369129" y="765696"/>
                  <a:pt x="330926" y="740228"/>
                </a:cubicBezTo>
                <a:cubicBezTo>
                  <a:pt x="325120" y="731519"/>
                  <a:pt x="321682" y="720640"/>
                  <a:pt x="313509" y="714102"/>
                </a:cubicBezTo>
                <a:cubicBezTo>
                  <a:pt x="306341" y="708368"/>
                  <a:pt x="295594" y="709499"/>
                  <a:pt x="287383" y="705394"/>
                </a:cubicBezTo>
                <a:cubicBezTo>
                  <a:pt x="278022" y="700713"/>
                  <a:pt x="269966" y="693783"/>
                  <a:pt x="261258" y="687977"/>
                </a:cubicBezTo>
                <a:cubicBezTo>
                  <a:pt x="243342" y="661105"/>
                  <a:pt x="243788" y="658073"/>
                  <a:pt x="217715" y="635725"/>
                </a:cubicBezTo>
                <a:cubicBezTo>
                  <a:pt x="206695" y="626279"/>
                  <a:pt x="194030" y="618892"/>
                  <a:pt x="182880" y="609600"/>
                </a:cubicBezTo>
                <a:cubicBezTo>
                  <a:pt x="176572" y="604344"/>
                  <a:pt x="171874" y="597311"/>
                  <a:pt x="165463" y="592182"/>
                </a:cubicBezTo>
                <a:cubicBezTo>
                  <a:pt x="157290" y="585644"/>
                  <a:pt x="147215" y="581657"/>
                  <a:pt x="139338" y="574765"/>
                </a:cubicBezTo>
                <a:cubicBezTo>
                  <a:pt x="123890" y="561248"/>
                  <a:pt x="110309" y="545736"/>
                  <a:pt x="95795" y="531222"/>
                </a:cubicBezTo>
                <a:cubicBezTo>
                  <a:pt x="87086" y="522514"/>
                  <a:pt x="81353" y="508992"/>
                  <a:pt x="69669" y="505097"/>
                </a:cubicBezTo>
                <a:lnTo>
                  <a:pt x="43543" y="496388"/>
                </a:lnTo>
                <a:cubicBezTo>
                  <a:pt x="37737" y="487679"/>
                  <a:pt x="30807" y="479624"/>
                  <a:pt x="26126" y="470262"/>
                </a:cubicBezTo>
                <a:cubicBezTo>
                  <a:pt x="22021" y="462052"/>
                  <a:pt x="22141" y="452008"/>
                  <a:pt x="17418" y="444137"/>
                </a:cubicBezTo>
                <a:cubicBezTo>
                  <a:pt x="13194" y="437096"/>
                  <a:pt x="5806" y="432526"/>
                  <a:pt x="0" y="426720"/>
                </a:cubicBezTo>
                <a:cubicBezTo>
                  <a:pt x="2903" y="380274"/>
                  <a:pt x="-1605" y="332761"/>
                  <a:pt x="8709" y="287382"/>
                </a:cubicBezTo>
                <a:cubicBezTo>
                  <a:pt x="17419" y="249058"/>
                  <a:pt x="37374" y="232294"/>
                  <a:pt x="69669" y="226422"/>
                </a:cubicBezTo>
                <a:cubicBezTo>
                  <a:pt x="92695" y="222235"/>
                  <a:pt x="116206" y="221273"/>
                  <a:pt x="139338" y="217714"/>
                </a:cubicBezTo>
                <a:cubicBezTo>
                  <a:pt x="153967" y="215463"/>
                  <a:pt x="168366" y="211908"/>
                  <a:pt x="182880" y="209005"/>
                </a:cubicBezTo>
                <a:cubicBezTo>
                  <a:pt x="200804" y="191082"/>
                  <a:pt x="212620" y="180909"/>
                  <a:pt x="226423" y="156754"/>
                </a:cubicBezTo>
                <a:cubicBezTo>
                  <a:pt x="230977" y="148784"/>
                  <a:pt x="230040" y="138266"/>
                  <a:pt x="235132" y="130628"/>
                </a:cubicBezTo>
                <a:cubicBezTo>
                  <a:pt x="241964" y="120381"/>
                  <a:pt x="253697" y="114224"/>
                  <a:pt x="261258" y="104502"/>
                </a:cubicBezTo>
                <a:cubicBezTo>
                  <a:pt x="274109" y="87979"/>
                  <a:pt x="284481" y="69668"/>
                  <a:pt x="296092" y="52251"/>
                </a:cubicBezTo>
                <a:cubicBezTo>
                  <a:pt x="301898" y="43542"/>
                  <a:pt x="304800" y="31931"/>
                  <a:pt x="313509" y="26125"/>
                </a:cubicBezTo>
                <a:lnTo>
                  <a:pt x="339635" y="8708"/>
                </a:lnTo>
                <a:cubicBezTo>
                  <a:pt x="509197" y="17633"/>
                  <a:pt x="466044" y="-21637"/>
                  <a:pt x="513806" y="26125"/>
                </a:cubicBezTo>
                <a:lnTo>
                  <a:pt x="470263" y="52251"/>
                </a:lnTo>
                <a:close/>
              </a:path>
            </a:pathLst>
          </a:custGeom>
          <a:solidFill>
            <a:srgbClr val="00B0F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6365513" y="6165669"/>
            <a:ext cx="775516" cy="299915"/>
          </a:xfrm>
          <a:custGeom>
            <a:avLst/>
            <a:gdLst>
              <a:gd name="connsiteX0" fmla="*/ 235584 w 775516"/>
              <a:gd name="connsiteY0" fmla="*/ 8708 h 299915"/>
              <a:gd name="connsiteX1" fmla="*/ 235584 w 775516"/>
              <a:gd name="connsiteY1" fmla="*/ 8708 h 299915"/>
              <a:gd name="connsiteX2" fmla="*/ 488133 w 775516"/>
              <a:gd name="connsiteY2" fmla="*/ 17417 h 299915"/>
              <a:gd name="connsiteX3" fmla="*/ 697138 w 775516"/>
              <a:gd name="connsiteY3" fmla="*/ 34834 h 299915"/>
              <a:gd name="connsiteX4" fmla="*/ 714556 w 775516"/>
              <a:gd name="connsiteY4" fmla="*/ 52251 h 299915"/>
              <a:gd name="connsiteX5" fmla="*/ 731973 w 775516"/>
              <a:gd name="connsiteY5" fmla="*/ 87085 h 299915"/>
              <a:gd name="connsiteX6" fmla="*/ 749390 w 775516"/>
              <a:gd name="connsiteY6" fmla="*/ 113211 h 299915"/>
              <a:gd name="connsiteX7" fmla="*/ 766807 w 775516"/>
              <a:gd name="connsiteY7" fmla="*/ 165462 h 299915"/>
              <a:gd name="connsiteX8" fmla="*/ 775516 w 775516"/>
              <a:gd name="connsiteY8" fmla="*/ 191588 h 299915"/>
              <a:gd name="connsiteX9" fmla="*/ 766807 w 775516"/>
              <a:gd name="connsiteY9" fmla="*/ 217714 h 299915"/>
              <a:gd name="connsiteX10" fmla="*/ 705847 w 775516"/>
              <a:gd name="connsiteY10" fmla="*/ 252548 h 299915"/>
              <a:gd name="connsiteX11" fmla="*/ 679721 w 775516"/>
              <a:gd name="connsiteY11" fmla="*/ 269965 h 299915"/>
              <a:gd name="connsiteX12" fmla="*/ 557801 w 775516"/>
              <a:gd name="connsiteY12" fmla="*/ 287382 h 299915"/>
              <a:gd name="connsiteX13" fmla="*/ 514258 w 775516"/>
              <a:gd name="connsiteY13" fmla="*/ 296091 h 299915"/>
              <a:gd name="connsiteX14" fmla="*/ 244293 w 775516"/>
              <a:gd name="connsiteY14" fmla="*/ 278674 h 299915"/>
              <a:gd name="connsiteX15" fmla="*/ 192041 w 775516"/>
              <a:gd name="connsiteY15" fmla="*/ 235131 h 299915"/>
              <a:gd name="connsiteX16" fmla="*/ 165916 w 775516"/>
              <a:gd name="connsiteY16" fmla="*/ 209005 h 299915"/>
              <a:gd name="connsiteX17" fmla="*/ 157207 w 775516"/>
              <a:gd name="connsiteY17" fmla="*/ 182880 h 299915"/>
              <a:gd name="connsiteX18" fmla="*/ 113664 w 775516"/>
              <a:gd name="connsiteY18" fmla="*/ 139337 h 299915"/>
              <a:gd name="connsiteX19" fmla="*/ 17870 w 775516"/>
              <a:gd name="connsiteY19" fmla="*/ 113211 h 299915"/>
              <a:gd name="connsiteX20" fmla="*/ 453 w 775516"/>
              <a:gd name="connsiteY20" fmla="*/ 87085 h 299915"/>
              <a:gd name="connsiteX21" fmla="*/ 26578 w 775516"/>
              <a:gd name="connsiteY21" fmla="*/ 43542 h 299915"/>
              <a:gd name="connsiteX22" fmla="*/ 70121 w 775516"/>
              <a:gd name="connsiteY22" fmla="*/ 0 h 299915"/>
              <a:gd name="connsiteX23" fmla="*/ 183333 w 775516"/>
              <a:gd name="connsiteY23" fmla="*/ 8708 h 299915"/>
              <a:gd name="connsiteX24" fmla="*/ 209458 w 775516"/>
              <a:gd name="connsiteY24" fmla="*/ 17417 h 299915"/>
              <a:gd name="connsiteX25" fmla="*/ 235584 w 775516"/>
              <a:gd name="connsiteY25" fmla="*/ 8708 h 299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75516" h="299915">
                <a:moveTo>
                  <a:pt x="235584" y="8708"/>
                </a:moveTo>
                <a:lnTo>
                  <a:pt x="235584" y="8708"/>
                </a:lnTo>
                <a:lnTo>
                  <a:pt x="488133" y="17417"/>
                </a:lnTo>
                <a:cubicBezTo>
                  <a:pt x="675196" y="24899"/>
                  <a:pt x="613866" y="7075"/>
                  <a:pt x="697138" y="34834"/>
                </a:cubicBezTo>
                <a:cubicBezTo>
                  <a:pt x="702944" y="40640"/>
                  <a:pt x="710001" y="45419"/>
                  <a:pt x="714556" y="52251"/>
                </a:cubicBezTo>
                <a:cubicBezTo>
                  <a:pt x="721757" y="63052"/>
                  <a:pt x="725532" y="75814"/>
                  <a:pt x="731973" y="87085"/>
                </a:cubicBezTo>
                <a:cubicBezTo>
                  <a:pt x="737166" y="96172"/>
                  <a:pt x="743584" y="104502"/>
                  <a:pt x="749390" y="113211"/>
                </a:cubicBezTo>
                <a:lnTo>
                  <a:pt x="766807" y="165462"/>
                </a:lnTo>
                <a:lnTo>
                  <a:pt x="775516" y="191588"/>
                </a:lnTo>
                <a:cubicBezTo>
                  <a:pt x="772613" y="200297"/>
                  <a:pt x="772542" y="210546"/>
                  <a:pt x="766807" y="217714"/>
                </a:cubicBezTo>
                <a:cubicBezTo>
                  <a:pt x="757874" y="228880"/>
                  <a:pt x="715320" y="247135"/>
                  <a:pt x="705847" y="252548"/>
                </a:cubicBezTo>
                <a:cubicBezTo>
                  <a:pt x="696760" y="257741"/>
                  <a:pt x="689341" y="265842"/>
                  <a:pt x="679721" y="269965"/>
                </a:cubicBezTo>
                <a:cubicBezTo>
                  <a:pt x="650895" y="282319"/>
                  <a:pt x="573166" y="285846"/>
                  <a:pt x="557801" y="287382"/>
                </a:cubicBezTo>
                <a:cubicBezTo>
                  <a:pt x="543287" y="290285"/>
                  <a:pt x="529060" y="296091"/>
                  <a:pt x="514258" y="296091"/>
                </a:cubicBezTo>
                <a:cubicBezTo>
                  <a:pt x="288355" y="296091"/>
                  <a:pt x="344517" y="312081"/>
                  <a:pt x="244293" y="278674"/>
                </a:cubicBezTo>
                <a:cubicBezTo>
                  <a:pt x="167957" y="202338"/>
                  <a:pt x="264795" y="295760"/>
                  <a:pt x="192041" y="235131"/>
                </a:cubicBezTo>
                <a:cubicBezTo>
                  <a:pt x="182580" y="227247"/>
                  <a:pt x="174624" y="217714"/>
                  <a:pt x="165916" y="209005"/>
                </a:cubicBezTo>
                <a:cubicBezTo>
                  <a:pt x="163013" y="200297"/>
                  <a:pt x="162715" y="190224"/>
                  <a:pt x="157207" y="182880"/>
                </a:cubicBezTo>
                <a:cubicBezTo>
                  <a:pt x="144891" y="166459"/>
                  <a:pt x="133578" y="144315"/>
                  <a:pt x="113664" y="139337"/>
                </a:cubicBezTo>
                <a:cubicBezTo>
                  <a:pt x="35090" y="119694"/>
                  <a:pt x="66705" y="129490"/>
                  <a:pt x="17870" y="113211"/>
                </a:cubicBezTo>
                <a:cubicBezTo>
                  <a:pt x="12064" y="104502"/>
                  <a:pt x="2174" y="97409"/>
                  <a:pt x="453" y="87085"/>
                </a:cubicBezTo>
                <a:cubicBezTo>
                  <a:pt x="-3197" y="65184"/>
                  <a:pt x="16047" y="56705"/>
                  <a:pt x="26578" y="43542"/>
                </a:cubicBezTo>
                <a:cubicBezTo>
                  <a:pt x="59752" y="2075"/>
                  <a:pt x="25338" y="29856"/>
                  <a:pt x="70121" y="0"/>
                </a:cubicBezTo>
                <a:cubicBezTo>
                  <a:pt x="107858" y="2903"/>
                  <a:pt x="145776" y="4013"/>
                  <a:pt x="183333" y="8708"/>
                </a:cubicBezTo>
                <a:cubicBezTo>
                  <a:pt x="192442" y="9847"/>
                  <a:pt x="200324" y="16504"/>
                  <a:pt x="209458" y="17417"/>
                </a:cubicBezTo>
                <a:cubicBezTo>
                  <a:pt x="229677" y="19439"/>
                  <a:pt x="250098" y="17417"/>
                  <a:pt x="235584" y="8708"/>
                </a:cubicBezTo>
                <a:close/>
              </a:path>
            </a:pathLst>
          </a:cu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43781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0" grpId="0"/>
      <p:bldP spid="2" grpId="0" animBg="1"/>
      <p:bldP spid="4" grpId="0" animBg="1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28522</TotalTime>
  <Words>1693</Words>
  <Application>Microsoft Office PowerPoint</Application>
  <PresentationFormat>On-screen Show (4:3)</PresentationFormat>
  <Paragraphs>197</Paragraphs>
  <Slides>21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  <vt:variant>
        <vt:lpstr>Custom Shows</vt:lpstr>
      </vt:variant>
      <vt:variant>
        <vt:i4>1</vt:i4>
      </vt:variant>
    </vt:vector>
  </HeadingPairs>
  <TitlesOfParts>
    <vt:vector size="31" baseType="lpstr">
      <vt:lpstr>Arial</vt:lpstr>
      <vt:lpstr>Arial Unicode MS</vt:lpstr>
      <vt:lpstr>Cambria Math</vt:lpstr>
      <vt:lpstr>Comic Sans MS</vt:lpstr>
      <vt:lpstr>굴림</vt:lpstr>
      <vt:lpstr>Symbol</vt:lpstr>
      <vt:lpstr>Times New Roman</vt:lpstr>
      <vt:lpstr>Wingdings</vt:lpstr>
      <vt:lpstr>1_Default Design</vt:lpstr>
      <vt:lpstr>2,(3),…,k: From approximating the number of edges to approximating the number of k-cliques (with a sublinear number of queries)</vt:lpstr>
      <vt:lpstr>The Setting</vt:lpstr>
      <vt:lpstr>Approximating the average degree (num of edges)</vt:lpstr>
      <vt:lpstr>Approximating average degree: [ERS1] alg</vt:lpstr>
      <vt:lpstr>Approximating average degree: [ERS1] alg</vt:lpstr>
      <vt:lpstr>Approximating num of triangles and larger cliques</vt:lpstr>
      <vt:lpstr>PowerPoint Presentation</vt:lpstr>
      <vt:lpstr>Approximating num of k-cliques ([ERS2] alg) </vt:lpstr>
      <vt:lpstr>Approximating num of k-cliques ([ERS2] alg) </vt:lpstr>
      <vt:lpstr>Step II(1): Sampling potential k-cliques</vt:lpstr>
      <vt:lpstr>Step II(1): Sampling potential k-cliques</vt:lpstr>
      <vt:lpstr>Step II(2): Is clique assigned to R</vt:lpstr>
      <vt:lpstr>Recap of Algorithm</vt:lpstr>
      <vt:lpstr>Summary</vt:lpstr>
      <vt:lpstr>Follow-up work I</vt:lpstr>
      <vt:lpstr>Follow-up work II</vt:lpstr>
      <vt:lpstr>Thanks</vt:lpstr>
      <vt:lpstr>PowerPoint Presentation</vt:lpstr>
      <vt:lpstr>PowerPoint Presentation</vt:lpstr>
      <vt:lpstr>Lower bound idea(s)</vt:lpstr>
      <vt:lpstr>Lower bound idea(s) continued</vt:lpstr>
      <vt:lpstr>Custom Show 1</vt:lpstr>
    </vt:vector>
  </TitlesOfParts>
  <Company>데이타통신망연구실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Queueing Theory  (Delay Models)</dc:title>
  <dc:creator>이동환</dc:creator>
  <cp:lastModifiedBy>Dana Ron</cp:lastModifiedBy>
  <cp:revision>2341</cp:revision>
  <cp:lastPrinted>2017-11-14T21:09:08Z</cp:lastPrinted>
  <dcterms:created xsi:type="dcterms:W3CDTF">1997-09-23T04:48:46Z</dcterms:created>
  <dcterms:modified xsi:type="dcterms:W3CDTF">2019-10-18T20:25:31Z</dcterms:modified>
</cp:coreProperties>
</file>